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8"/>
  </p:notesMasterIdLst>
  <p:sldIdLst>
    <p:sldId id="273" r:id="rId6"/>
    <p:sldId id="1188" r:id="rId7"/>
    <p:sldId id="1197" r:id="rId8"/>
    <p:sldId id="260" r:id="rId9"/>
    <p:sldId id="1198" r:id="rId10"/>
    <p:sldId id="7996" r:id="rId11"/>
    <p:sldId id="262" r:id="rId12"/>
    <p:sldId id="1181" r:id="rId13"/>
    <p:sldId id="1202" r:id="rId14"/>
    <p:sldId id="263" r:id="rId15"/>
    <p:sldId id="7999" r:id="rId16"/>
    <p:sldId id="271" r:id="rId17"/>
    <p:sldId id="1192" r:id="rId18"/>
    <p:sldId id="269" r:id="rId19"/>
    <p:sldId id="1182" r:id="rId20"/>
    <p:sldId id="1183" r:id="rId21"/>
    <p:sldId id="277" r:id="rId22"/>
    <p:sldId id="275" r:id="rId23"/>
    <p:sldId id="310" r:id="rId24"/>
    <p:sldId id="1196" r:id="rId25"/>
    <p:sldId id="1199" r:id="rId26"/>
    <p:sldId id="1200" r:id="rId27"/>
    <p:sldId id="1186" r:id="rId28"/>
    <p:sldId id="1194" r:id="rId29"/>
    <p:sldId id="279" r:id="rId30"/>
    <p:sldId id="7997" r:id="rId31"/>
    <p:sldId id="1203" r:id="rId32"/>
    <p:sldId id="1193" r:id="rId33"/>
    <p:sldId id="1189" r:id="rId34"/>
    <p:sldId id="7998" r:id="rId35"/>
    <p:sldId id="1190" r:id="rId36"/>
    <p:sldId id="11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r Olt" initials="OO" lastIdx="11" clrIdx="0">
    <p:extLst>
      <p:ext uri="{19B8F6BF-5375-455C-9EA6-DF929625EA0E}">
        <p15:presenceInfo xmlns:p15="http://schemas.microsoft.com/office/powerpoint/2012/main" userId="S::Olt@fspa.myntet.se::eb4f54c5-fe76-4866-ae91-6a3f1985b941" providerId="AD"/>
      </p:ext>
    </p:extLst>
  </p:cmAuthor>
  <p:cmAuthor id="2" name="Elsa Tirs" initials="ET" lastIdx="5" clrIdx="1">
    <p:extLst>
      <p:ext uri="{19B8F6BF-5375-455C-9EA6-DF929625EA0E}">
        <p15:presenceInfo xmlns:p15="http://schemas.microsoft.com/office/powerpoint/2012/main" userId="S::p998pxw@fspa.myntet.se::3d4d3e0f-962c-43cf-a639-2fd678b0e0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5899" autoAdjust="0"/>
  </p:normalViewPr>
  <p:slideViewPr>
    <p:cSldViewPr snapToGrid="0">
      <p:cViewPr varScale="1">
        <p:scale>
          <a:sx n="85" d="100"/>
          <a:sy n="85" d="100"/>
        </p:scale>
        <p:origin x="2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C8841-AA20-4833-A367-27930038570A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2B477-62E0-4FEB-89DC-4E179B3AC4C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6615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791039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2B477-62E0-4FEB-89DC-4E179B3AC4C5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768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Ehitusmaterjalide tööstus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vastajat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10%;</a:t>
            </a:r>
          </a:p>
          <a:p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 töötlev tööstus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 vastajat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35% (</a:t>
            </a:r>
            <a:r>
              <a:rPr lang="et-EE" sz="1200" dirty="0"/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 töötlev tööstus</a:t>
            </a:r>
            <a:r>
              <a:rPr lang="et-EE" sz="1200" dirty="0"/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27, Mööblitööstus</a:t>
            </a:r>
            <a:r>
              <a:rPr lang="et-EE" sz="1200" dirty="0"/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12,</a:t>
            </a:r>
            <a:r>
              <a:rPr lang="et-EE" sz="1200" dirty="0"/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Trükitööstus</a:t>
            </a:r>
            <a:r>
              <a:rPr lang="et-EE" sz="1200" dirty="0"/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7,</a:t>
            </a:r>
            <a:r>
              <a:rPr lang="et-EE" sz="1200" dirty="0"/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Tekstiilitööstus</a:t>
            </a:r>
            <a:r>
              <a:rPr lang="et-EE" sz="1200" dirty="0"/>
              <a:t> 10,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Elektroonikatööstus</a:t>
            </a:r>
            <a:r>
              <a:rPr lang="et-EE" sz="1200" dirty="0"/>
              <a:t> 3,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Puitmajade tootmine</a:t>
            </a:r>
            <a:r>
              <a:rPr lang="et-EE" sz="1200" dirty="0"/>
              <a:t> 4,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Elektriseadmete tootmine</a:t>
            </a:r>
            <a:r>
              <a:rPr lang="et-EE" sz="1200" dirty="0"/>
              <a:t> 5,</a:t>
            </a:r>
            <a:r>
              <a:rPr lang="et-EE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Keemiatööstus</a:t>
            </a:r>
            <a:r>
              <a:rPr lang="et-EE" sz="1200" dirty="0"/>
              <a:t> 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t-EE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Puidutööstus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vastajat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17%;</a:t>
            </a:r>
            <a:r>
              <a:rPr lang="et-EE" sz="1200" dirty="0"/>
              <a:t> </a:t>
            </a:r>
          </a:p>
          <a:p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Rasketööstus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 vastajat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</a:t>
            </a:r>
            <a:r>
              <a:rPr lang="et-EE" sz="1200" dirty="0"/>
              <a:t> (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Masina- ja metallitööstus</a:t>
            </a:r>
            <a:r>
              <a:rPr lang="et-EE" sz="1200" dirty="0"/>
              <a:t> 4</a:t>
            </a:r>
            <a:r>
              <a:rPr lang="et-EE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t-EE" sz="1200" dirty="0"/>
              <a:t> </a:t>
            </a:r>
            <a:r>
              <a:rPr lang="et-EE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22%);</a:t>
            </a:r>
            <a:r>
              <a:rPr lang="et-EE" sz="1200" dirty="0"/>
              <a:t> </a:t>
            </a:r>
          </a:p>
          <a:p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Toiduainetööstus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vastajat</a:t>
            </a:r>
            <a:r>
              <a:rPr lang="et-EE" sz="1200" dirty="0"/>
              <a:t> </a:t>
            </a:r>
            <a:r>
              <a:rPr lang="et-E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14%</a:t>
            </a:r>
            <a:r>
              <a:rPr lang="et-EE" sz="1200" dirty="0"/>
              <a:t> </a:t>
            </a:r>
          </a:p>
          <a:p>
            <a:endParaRPr lang="et-EE" sz="1200" dirty="0"/>
          </a:p>
          <a:p>
            <a:r>
              <a:rPr lang="et-EE" sz="1200" dirty="0"/>
              <a:t>2021 aastal vähenes vastajate kogukäive 18,8% ja keskmine käive 14% 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5529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3B419-5034-4ADD-9797-C1143E49AF65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6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B419-5034-4ADD-9797-C1143E49AF65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58912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2B477-62E0-4FEB-89DC-4E179B3AC4C5}" type="slidenum">
              <a:rPr lang="et-EE" smtClean="0"/>
              <a:t>25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350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orange background">
    <p:bg>
      <p:bgPr>
        <a:solidFill>
          <a:srgbClr val="FF5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FD127A7-962D-42AA-95EE-BE7697DE2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4130A02-9CAF-430B-94BA-0E080566F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image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 title="Form.InformationClasses.BoxfrontPP">
            <a:extLst>
              <a:ext uri="{FF2B5EF4-FFF2-40B4-BE49-F238E27FC236}">
                <a16:creationId xmlns:a16="http://schemas.microsoft.com/office/drawing/2014/main" id="{819F18DF-01B7-4A48-9F83-83B4434815B3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5" name="text" descr="{&quot;templafy&quot;:{&quot;type&quot;:&quot;text&quot;,&quot;binding&quot;:&quot;Form.InformationClasses.TermfrontPP&quot;}}" title="Form.InformationClasses.TermfrontPP">
            <a:extLst>
              <a:ext uri="{FF2B5EF4-FFF2-40B4-BE49-F238E27FC236}">
                <a16:creationId xmlns:a16="http://schemas.microsoft.com/office/drawing/2014/main" id="{5263BDEB-09FC-4971-8362-02BA82D5FB3D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0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hapter, orange 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701E18-0200-4F32-AFFB-E0C8B39257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8422" y="2041188"/>
            <a:ext cx="8955156" cy="2775624"/>
          </a:xfrm>
          <a:solidFill>
            <a:srgbClr val="FF5E00"/>
          </a:solidFill>
        </p:spPr>
        <p:txBody>
          <a:bodyPr lIns="540000" tIns="540000" rIns="540000" bIns="540000" anchor="ctr" anchorCtr="0">
            <a:spAutoFit/>
          </a:bodyPr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chapter heading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9127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hapter, oak shape &amp; image">
    <p:bg>
      <p:bgPr>
        <a:solidFill>
          <a:srgbClr val="FF5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A22785-9C30-4059-8314-892CF39843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1472513 h 6858000"/>
              <a:gd name="connsiteX3" fmla="*/ 10408845 w 12193200"/>
              <a:gd name="connsiteY3" fmla="*/ 1765643 h 6858000"/>
              <a:gd name="connsiteX4" fmla="*/ 9353613 w 12193200"/>
              <a:gd name="connsiteY4" fmla="*/ 1368167 h 6858000"/>
              <a:gd name="connsiteX5" fmla="*/ 7641347 w 12193200"/>
              <a:gd name="connsiteY5" fmla="*/ 2113692 h 6858000"/>
              <a:gd name="connsiteX6" fmla="*/ 6964405 w 12193200"/>
              <a:gd name="connsiteY6" fmla="*/ 2799492 h 6858000"/>
              <a:gd name="connsiteX7" fmla="*/ 6019020 w 12193200"/>
              <a:gd name="connsiteY7" fmla="*/ 2829011 h 6858000"/>
              <a:gd name="connsiteX8" fmla="*/ 5072261 w 12193200"/>
              <a:gd name="connsiteY8" fmla="*/ 4250724 h 6858000"/>
              <a:gd name="connsiteX9" fmla="*/ 3491128 w 12193200"/>
              <a:gd name="connsiteY9" fmla="*/ 4727146 h 6858000"/>
              <a:gd name="connsiteX10" fmla="*/ 2777798 w 12193200"/>
              <a:gd name="connsiteY10" fmla="*/ 5878384 h 6858000"/>
              <a:gd name="connsiteX11" fmla="*/ 2314374 w 12193200"/>
              <a:gd name="connsiteY11" fmla="*/ 5864654 h 6858000"/>
              <a:gd name="connsiteX12" fmla="*/ 1700595 w 12193200"/>
              <a:gd name="connsiteY12" fmla="*/ 5570152 h 6858000"/>
              <a:gd name="connsiteX13" fmla="*/ 737360 w 12193200"/>
              <a:gd name="connsiteY13" fmla="*/ 6560752 h 6858000"/>
              <a:gd name="connsiteX14" fmla="*/ 0 w 121932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3200" y="1472513"/>
                </a:lnTo>
                <a:cubicBezTo>
                  <a:pt x="10975939" y="1367481"/>
                  <a:pt x="11224473" y="1964038"/>
                  <a:pt x="10408845" y="1765643"/>
                </a:cubicBezTo>
                <a:cubicBezTo>
                  <a:pt x="9864409" y="1633151"/>
                  <a:pt x="10110195" y="1397686"/>
                  <a:pt x="9353613" y="1368167"/>
                </a:cubicBezTo>
                <a:cubicBezTo>
                  <a:pt x="8288081" y="1326292"/>
                  <a:pt x="8756311" y="2163805"/>
                  <a:pt x="7641347" y="2113692"/>
                </a:cubicBezTo>
                <a:cubicBezTo>
                  <a:pt x="7187535" y="2093784"/>
                  <a:pt x="7382517" y="2621005"/>
                  <a:pt x="6964405" y="2799492"/>
                </a:cubicBezTo>
                <a:cubicBezTo>
                  <a:pt x="6656142" y="2931297"/>
                  <a:pt x="6290895" y="2740454"/>
                  <a:pt x="6019020" y="2829011"/>
                </a:cubicBezTo>
                <a:cubicBezTo>
                  <a:pt x="4974085" y="3170194"/>
                  <a:pt x="5589923" y="3870411"/>
                  <a:pt x="5072261" y="4250724"/>
                </a:cubicBezTo>
                <a:cubicBezTo>
                  <a:pt x="4139922" y="4935838"/>
                  <a:pt x="4541555" y="4291227"/>
                  <a:pt x="3491128" y="4727146"/>
                </a:cubicBezTo>
                <a:cubicBezTo>
                  <a:pt x="2988570" y="4935151"/>
                  <a:pt x="2777798" y="5878384"/>
                  <a:pt x="2777798" y="5878384"/>
                </a:cubicBezTo>
                <a:cubicBezTo>
                  <a:pt x="2777798" y="5878384"/>
                  <a:pt x="2370672" y="5957330"/>
                  <a:pt x="2314374" y="5864654"/>
                </a:cubicBezTo>
                <a:cubicBezTo>
                  <a:pt x="2212764" y="5697838"/>
                  <a:pt x="2144108" y="5556422"/>
                  <a:pt x="1700595" y="5570152"/>
                </a:cubicBezTo>
                <a:cubicBezTo>
                  <a:pt x="1275618" y="5583195"/>
                  <a:pt x="1041503" y="6123460"/>
                  <a:pt x="737360" y="6560752"/>
                </a:cubicBezTo>
                <a:cubicBezTo>
                  <a:pt x="628197" y="6716584"/>
                  <a:pt x="221757" y="6621162"/>
                  <a:pt x="0" y="68580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tIns="36000">
            <a:noAutofit/>
          </a:bodyPr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1263" y="4002848"/>
            <a:ext cx="5152901" cy="1329595"/>
          </a:xfrm>
          <a:noFill/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chapter heading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D21585C6-5E47-4744-B88D-E91601F55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1263" y="5581810"/>
            <a:ext cx="5114925" cy="76929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1144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ig message on colour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A497D09-A345-4966-AD3C-EA9ECA1C60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638" y="1763713"/>
            <a:ext cx="10623550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rgbClr val="FF5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0914" y="4724087"/>
            <a:ext cx="7745412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53525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ig message, textbox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0758CA1E-A7C6-4199-9C43-B332664305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38773E-D526-4B9C-A162-7E855E7E8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51524" y="1226343"/>
            <a:ext cx="8488952" cy="4405313"/>
          </a:xfrm>
          <a:solidFill>
            <a:srgbClr val="FF5E00"/>
          </a:solidFill>
        </p:spPr>
        <p:txBody>
          <a:bodyPr lIns="720000" tIns="540000" rIns="720000" bIns="540000" anchor="ctr" anchorCtr="0">
            <a:noAutofit/>
          </a:bodyPr>
          <a:lstStyle>
            <a:lvl1pPr algn="ctr">
              <a:lnSpc>
                <a:spcPct val="90000"/>
              </a:lnSpc>
              <a:defRPr sz="4000" b="1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</a:lstStyle>
          <a:p>
            <a:r>
              <a:rPr lang="en-GB" dirty="0"/>
              <a:t>Click to add a longer </a:t>
            </a:r>
            <a:br>
              <a:rPr lang="en-GB" dirty="0"/>
            </a:br>
            <a:r>
              <a:rPr lang="en-GB" dirty="0"/>
              <a:t>message or a quote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6407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ig message on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7261862A-3A96-4036-9586-FBB7AD1F90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7999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Change image: Click here, insert image via Templafy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38773E-D526-4B9C-A162-7E855E7E8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851524" y="1226343"/>
            <a:ext cx="8488952" cy="4405313"/>
          </a:xfrm>
          <a:noFill/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90000"/>
              </a:lnSpc>
              <a:defRPr sz="4000" b="1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</a:lstStyle>
          <a:p>
            <a:r>
              <a:rPr lang="en-GB" dirty="0"/>
              <a:t>Click to add a longer </a:t>
            </a:r>
            <a:br>
              <a:rPr lang="en-GB" dirty="0"/>
            </a:br>
            <a:r>
              <a:rPr lang="en-GB" dirty="0"/>
              <a:t>message or a quote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297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2223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nt - one column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4589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ontent - one column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17532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ontent - one column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10621962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99941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481665"/>
            <a:ext cx="10620375" cy="1052240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787399" y="1013791"/>
            <a:ext cx="9178925" cy="516835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 heading on maximum one 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3885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ith oak shape A">
    <p:bg>
      <p:bgPr>
        <a:solidFill>
          <a:srgbClr val="FDC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3">
            <a:extLst>
              <a:ext uri="{FF2B5EF4-FFF2-40B4-BE49-F238E27FC236}">
                <a16:creationId xmlns:a16="http://schemas.microsoft.com/office/drawing/2014/main" id="{58D7241C-1382-42A0-91AA-EBCB856D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F108A4-48E9-4320-B99B-17F12B02E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82221A3-F8B6-4734-B404-8D27C11EB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sp>
        <p:nvSpPr>
          <p:cNvPr id="7" name="image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 title="Form.InformationClasses.BoxfrontPP">
            <a:extLst>
              <a:ext uri="{FF2B5EF4-FFF2-40B4-BE49-F238E27FC236}">
                <a16:creationId xmlns:a16="http://schemas.microsoft.com/office/drawing/2014/main" id="{3545A763-50D9-4458-AF8B-575509495A10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4" name="text" descr="{&quot;templafy&quot;:{&quot;type&quot;:&quot;text&quot;,&quot;binding&quot;:&quot;Form.InformationClasses.TermfrontPP&quot;}}" title="Form.InformationClasses.TermfrontPP">
            <a:extLst>
              <a:ext uri="{FF2B5EF4-FFF2-40B4-BE49-F238E27FC236}">
                <a16:creationId xmlns:a16="http://schemas.microsoft.com/office/drawing/2014/main" id="{0A286E67-7524-41D2-AF9B-56C28413ECBB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52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40BA2930-8025-4C2C-B4B4-60F0A01ACCC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87399" y="482162"/>
            <a:ext cx="9178925" cy="516835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 heading on maximum one row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4" y="998997"/>
            <a:ext cx="10620375" cy="534907"/>
          </a:xfrm>
        </p:spPr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one 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4" y="1763713"/>
            <a:ext cx="10621963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29606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5" y="1763713"/>
            <a:ext cx="6948487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27999" y="1763713"/>
            <a:ext cx="3276601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16236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47174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Content - two columns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652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Content - two columns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5245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Content - two columns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3840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- two columns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B4BE-1358-4A58-A92F-2C27D7EAB5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5247" y="669602"/>
            <a:ext cx="6507953" cy="6188397"/>
          </a:xfrm>
          <a:custGeom>
            <a:avLst/>
            <a:gdLst>
              <a:gd name="connsiteX0" fmla="*/ 5976385 w 6507953"/>
              <a:gd name="connsiteY0" fmla="*/ 0 h 6188397"/>
              <a:gd name="connsiteX1" fmla="*/ 6507953 w 6507953"/>
              <a:gd name="connsiteY1" fmla="*/ 71964 h 6188397"/>
              <a:gd name="connsiteX2" fmla="*/ 6507953 w 6507953"/>
              <a:gd name="connsiteY2" fmla="*/ 6188397 h 6188397"/>
              <a:gd name="connsiteX3" fmla="*/ 0 w 6507953"/>
              <a:gd name="connsiteY3" fmla="*/ 6188397 h 6188397"/>
              <a:gd name="connsiteX4" fmla="*/ 81396 w 6507953"/>
              <a:gd name="connsiteY4" fmla="*/ 6094197 h 6188397"/>
              <a:gd name="connsiteX5" fmla="*/ 450649 w 6507953"/>
              <a:gd name="connsiteY5" fmla="*/ 4839242 h 6188397"/>
              <a:gd name="connsiteX6" fmla="*/ 944112 w 6507953"/>
              <a:gd name="connsiteY6" fmla="*/ 2677453 h 6188397"/>
              <a:gd name="connsiteX7" fmla="*/ 2415927 w 6507953"/>
              <a:gd name="connsiteY7" fmla="*/ 1921114 h 6188397"/>
              <a:gd name="connsiteX8" fmla="*/ 3628626 w 6507953"/>
              <a:gd name="connsiteY8" fmla="*/ 557128 h 6188397"/>
              <a:gd name="connsiteX9" fmla="*/ 4675091 w 6507953"/>
              <a:gd name="connsiteY9" fmla="*/ 530439 h 6188397"/>
              <a:gd name="connsiteX10" fmla="*/ 5976385 w 6507953"/>
              <a:gd name="connsiteY10" fmla="*/ 0 h 61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7953" h="6188397">
                <a:moveTo>
                  <a:pt x="5976385" y="0"/>
                </a:moveTo>
                <a:cubicBezTo>
                  <a:pt x="6173580" y="0"/>
                  <a:pt x="6347435" y="30501"/>
                  <a:pt x="6507953" y="71964"/>
                </a:cubicBezTo>
                <a:lnTo>
                  <a:pt x="6507953" y="6188397"/>
                </a:lnTo>
                <a:lnTo>
                  <a:pt x="0" y="6188397"/>
                </a:lnTo>
                <a:lnTo>
                  <a:pt x="81396" y="6094197"/>
                </a:lnTo>
                <a:cubicBezTo>
                  <a:pt x="451738" y="5616923"/>
                  <a:pt x="27324" y="5360656"/>
                  <a:pt x="450649" y="4839242"/>
                </a:cubicBezTo>
                <a:cubicBezTo>
                  <a:pt x="919344" y="4262098"/>
                  <a:pt x="394444" y="3377557"/>
                  <a:pt x="944112" y="2677453"/>
                </a:cubicBezTo>
                <a:cubicBezTo>
                  <a:pt x="1484254" y="1989742"/>
                  <a:pt x="1470917" y="2519227"/>
                  <a:pt x="2415927" y="1921114"/>
                </a:cubicBezTo>
                <a:cubicBezTo>
                  <a:pt x="3127542" y="1470264"/>
                  <a:pt x="2353530" y="835930"/>
                  <a:pt x="3628626" y="557128"/>
                </a:cubicBezTo>
                <a:cubicBezTo>
                  <a:pt x="4098273" y="454662"/>
                  <a:pt x="4275939" y="634811"/>
                  <a:pt x="4675091" y="530439"/>
                </a:cubicBezTo>
                <a:cubicBezTo>
                  <a:pt x="5240001" y="383174"/>
                  <a:pt x="5359080" y="0"/>
                  <a:pt x="5976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528000" tIns="1080000" rIns="180000" anchor="t" anchorCtr="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7860045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43118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 - two columns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B4BE-1358-4A58-A92F-2C27D7EAB5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5247" y="669602"/>
            <a:ext cx="6507953" cy="6188397"/>
          </a:xfrm>
          <a:custGeom>
            <a:avLst/>
            <a:gdLst>
              <a:gd name="connsiteX0" fmla="*/ 5976385 w 6507953"/>
              <a:gd name="connsiteY0" fmla="*/ 0 h 6188397"/>
              <a:gd name="connsiteX1" fmla="*/ 6507953 w 6507953"/>
              <a:gd name="connsiteY1" fmla="*/ 71964 h 6188397"/>
              <a:gd name="connsiteX2" fmla="*/ 6507953 w 6507953"/>
              <a:gd name="connsiteY2" fmla="*/ 6188397 h 6188397"/>
              <a:gd name="connsiteX3" fmla="*/ 0 w 6507953"/>
              <a:gd name="connsiteY3" fmla="*/ 6188397 h 6188397"/>
              <a:gd name="connsiteX4" fmla="*/ 81396 w 6507953"/>
              <a:gd name="connsiteY4" fmla="*/ 6094197 h 6188397"/>
              <a:gd name="connsiteX5" fmla="*/ 450649 w 6507953"/>
              <a:gd name="connsiteY5" fmla="*/ 4839242 h 6188397"/>
              <a:gd name="connsiteX6" fmla="*/ 944112 w 6507953"/>
              <a:gd name="connsiteY6" fmla="*/ 2677453 h 6188397"/>
              <a:gd name="connsiteX7" fmla="*/ 2415927 w 6507953"/>
              <a:gd name="connsiteY7" fmla="*/ 1921114 h 6188397"/>
              <a:gd name="connsiteX8" fmla="*/ 3628626 w 6507953"/>
              <a:gd name="connsiteY8" fmla="*/ 557128 h 6188397"/>
              <a:gd name="connsiteX9" fmla="*/ 4675091 w 6507953"/>
              <a:gd name="connsiteY9" fmla="*/ 530439 h 6188397"/>
              <a:gd name="connsiteX10" fmla="*/ 5976385 w 6507953"/>
              <a:gd name="connsiteY10" fmla="*/ 0 h 61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7953" h="6188397">
                <a:moveTo>
                  <a:pt x="5976385" y="0"/>
                </a:moveTo>
                <a:cubicBezTo>
                  <a:pt x="6173580" y="0"/>
                  <a:pt x="6347435" y="30501"/>
                  <a:pt x="6507953" y="71964"/>
                </a:cubicBezTo>
                <a:lnTo>
                  <a:pt x="6507953" y="6188397"/>
                </a:lnTo>
                <a:lnTo>
                  <a:pt x="0" y="6188397"/>
                </a:lnTo>
                <a:lnTo>
                  <a:pt x="81396" y="6094197"/>
                </a:lnTo>
                <a:cubicBezTo>
                  <a:pt x="451738" y="5616923"/>
                  <a:pt x="27324" y="5360656"/>
                  <a:pt x="450649" y="4839242"/>
                </a:cubicBezTo>
                <a:cubicBezTo>
                  <a:pt x="919344" y="4262098"/>
                  <a:pt x="394444" y="3377557"/>
                  <a:pt x="944112" y="2677453"/>
                </a:cubicBezTo>
                <a:cubicBezTo>
                  <a:pt x="1484254" y="1989742"/>
                  <a:pt x="1470917" y="2519227"/>
                  <a:pt x="2415927" y="1921114"/>
                </a:cubicBezTo>
                <a:cubicBezTo>
                  <a:pt x="3127542" y="1470264"/>
                  <a:pt x="2353530" y="835930"/>
                  <a:pt x="3628626" y="557128"/>
                </a:cubicBezTo>
                <a:cubicBezTo>
                  <a:pt x="4098273" y="454662"/>
                  <a:pt x="4275939" y="634811"/>
                  <a:pt x="4675091" y="530439"/>
                </a:cubicBezTo>
                <a:cubicBezTo>
                  <a:pt x="5240001" y="383174"/>
                  <a:pt x="5359080" y="0"/>
                  <a:pt x="5976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528000" tIns="1080000" rIns="180000" anchor="t" anchorCtr="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7860045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95446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 - two columns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9EB4BE-1358-4A58-A92F-2C27D7EAB5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5247" y="669602"/>
            <a:ext cx="6507953" cy="6188397"/>
          </a:xfrm>
          <a:custGeom>
            <a:avLst/>
            <a:gdLst>
              <a:gd name="connsiteX0" fmla="*/ 5976385 w 6507953"/>
              <a:gd name="connsiteY0" fmla="*/ 0 h 6188397"/>
              <a:gd name="connsiteX1" fmla="*/ 6507953 w 6507953"/>
              <a:gd name="connsiteY1" fmla="*/ 71964 h 6188397"/>
              <a:gd name="connsiteX2" fmla="*/ 6507953 w 6507953"/>
              <a:gd name="connsiteY2" fmla="*/ 6188397 h 6188397"/>
              <a:gd name="connsiteX3" fmla="*/ 0 w 6507953"/>
              <a:gd name="connsiteY3" fmla="*/ 6188397 h 6188397"/>
              <a:gd name="connsiteX4" fmla="*/ 81396 w 6507953"/>
              <a:gd name="connsiteY4" fmla="*/ 6094197 h 6188397"/>
              <a:gd name="connsiteX5" fmla="*/ 450649 w 6507953"/>
              <a:gd name="connsiteY5" fmla="*/ 4839242 h 6188397"/>
              <a:gd name="connsiteX6" fmla="*/ 944112 w 6507953"/>
              <a:gd name="connsiteY6" fmla="*/ 2677453 h 6188397"/>
              <a:gd name="connsiteX7" fmla="*/ 2415927 w 6507953"/>
              <a:gd name="connsiteY7" fmla="*/ 1921114 h 6188397"/>
              <a:gd name="connsiteX8" fmla="*/ 3628626 w 6507953"/>
              <a:gd name="connsiteY8" fmla="*/ 557128 h 6188397"/>
              <a:gd name="connsiteX9" fmla="*/ 4675091 w 6507953"/>
              <a:gd name="connsiteY9" fmla="*/ 530439 h 6188397"/>
              <a:gd name="connsiteX10" fmla="*/ 5976385 w 6507953"/>
              <a:gd name="connsiteY10" fmla="*/ 0 h 61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07953" h="6188397">
                <a:moveTo>
                  <a:pt x="5976385" y="0"/>
                </a:moveTo>
                <a:cubicBezTo>
                  <a:pt x="6173580" y="0"/>
                  <a:pt x="6347435" y="30501"/>
                  <a:pt x="6507953" y="71964"/>
                </a:cubicBezTo>
                <a:lnTo>
                  <a:pt x="6507953" y="6188397"/>
                </a:lnTo>
                <a:lnTo>
                  <a:pt x="0" y="6188397"/>
                </a:lnTo>
                <a:lnTo>
                  <a:pt x="81396" y="6094197"/>
                </a:lnTo>
                <a:cubicBezTo>
                  <a:pt x="451738" y="5616923"/>
                  <a:pt x="27324" y="5360656"/>
                  <a:pt x="450649" y="4839242"/>
                </a:cubicBezTo>
                <a:cubicBezTo>
                  <a:pt x="919344" y="4262098"/>
                  <a:pt x="394444" y="3377557"/>
                  <a:pt x="944112" y="2677453"/>
                </a:cubicBezTo>
                <a:cubicBezTo>
                  <a:pt x="1484254" y="1989742"/>
                  <a:pt x="1470917" y="2519227"/>
                  <a:pt x="2415927" y="1921114"/>
                </a:cubicBezTo>
                <a:cubicBezTo>
                  <a:pt x="3127542" y="1470264"/>
                  <a:pt x="2353530" y="835930"/>
                  <a:pt x="3628626" y="557128"/>
                </a:cubicBezTo>
                <a:cubicBezTo>
                  <a:pt x="4098273" y="454662"/>
                  <a:pt x="4275939" y="634811"/>
                  <a:pt x="4675091" y="530439"/>
                </a:cubicBezTo>
                <a:cubicBezTo>
                  <a:pt x="5240001" y="383174"/>
                  <a:pt x="5359080" y="0"/>
                  <a:pt x="597638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3528000" tIns="1080000" rIns="180000" anchor="t" anchorCtr="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7860045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163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_Content - two columns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6D3E2AE-17C5-4051-8CFA-81401980D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1262" y="0"/>
            <a:ext cx="5900737" cy="6857999"/>
          </a:xfrm>
          <a:solidFill>
            <a:schemeClr val="bg1"/>
          </a:solidFill>
        </p:spPr>
        <p:txBody>
          <a:bodyPr lIns="1080000" tIns="36000" rIns="1080000" anchor="t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GB" dirty="0"/>
              <a:t>Add an image: Click here, insert image via Templafy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5111751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045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ith oak shape B">
    <p:bg>
      <p:bgPr>
        <a:solidFill>
          <a:srgbClr val="F8D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3">
            <a:extLst>
              <a:ext uri="{FF2B5EF4-FFF2-40B4-BE49-F238E27FC236}">
                <a16:creationId xmlns:a16="http://schemas.microsoft.com/office/drawing/2014/main" id="{58D7241C-1382-42A0-91AA-EBCB856D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F108A4-48E9-4320-B99B-17F12B02E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82221A3-F8B6-4734-B404-8D27C11EB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sp>
        <p:nvSpPr>
          <p:cNvPr id="13" name="image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 title="Form.InformationClasses.BoxfrontPP">
            <a:extLst>
              <a:ext uri="{FF2B5EF4-FFF2-40B4-BE49-F238E27FC236}">
                <a16:creationId xmlns:a16="http://schemas.microsoft.com/office/drawing/2014/main" id="{55D36BA1-D4BC-4775-A77F-957CD77B54F7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5" name="text" descr="{&quot;templafy&quot;:{&quot;type&quot;:&quot;text&quot;,&quot;binding&quot;:&quot;Form.InformationClasses.TermfrontPP&quot;}}" title="Form.InformationClasses.TermfrontPP">
            <a:extLst>
              <a:ext uri="{FF2B5EF4-FFF2-40B4-BE49-F238E27FC236}">
                <a16:creationId xmlns:a16="http://schemas.microsoft.com/office/drawing/2014/main" id="{26A60F70-C2B2-40A7-8689-24663D22D7AD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76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nt - two columns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6D3E2AE-17C5-4051-8CFA-81401980D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1262" y="0"/>
            <a:ext cx="5900737" cy="6857999"/>
          </a:xfrm>
          <a:solidFill>
            <a:schemeClr val="bg1"/>
          </a:solidFill>
        </p:spPr>
        <p:txBody>
          <a:bodyPr lIns="1080000" tIns="36000" rIns="1080000" anchor="t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GB" dirty="0"/>
              <a:t>Add an image: Click here, insert image via Templafy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5111751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14418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 - two columns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6D3E2AE-17C5-4051-8CFA-81401980D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1262" y="0"/>
            <a:ext cx="5900737" cy="6857999"/>
          </a:xfrm>
          <a:solidFill>
            <a:schemeClr val="bg1"/>
          </a:solidFill>
        </p:spPr>
        <p:txBody>
          <a:bodyPr lIns="1080000" tIns="36000" rIns="1080000" anchor="t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/>
            </a:lvl1pPr>
          </a:lstStyle>
          <a:p>
            <a:r>
              <a:rPr lang="en-GB" dirty="0"/>
              <a:t>Add an image: Click here, insert image via Templafy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5111751" cy="10522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83353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3275012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56800" y="1763713"/>
            <a:ext cx="3275913" cy="41751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8130274" y="1763713"/>
            <a:ext cx="3274325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90227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799" y="2534477"/>
            <a:ext cx="3276000" cy="3407535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F5F00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FF5F00"/>
              </a:buClr>
              <a:defRPr/>
            </a:lvl2pPr>
            <a:lvl3pPr>
              <a:buClr>
                <a:srgbClr val="FF5F00"/>
              </a:buClr>
              <a:defRPr/>
            </a:lvl3pPr>
            <a:lvl4pPr>
              <a:buClr>
                <a:srgbClr val="FF5F00"/>
              </a:buClr>
              <a:defRPr/>
            </a:lvl4pPr>
            <a:lvl5pPr>
              <a:buClr>
                <a:srgbClr val="FF5F00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56799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28800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C5569A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C5569A"/>
              </a:buClr>
              <a:defRPr/>
            </a:lvl2pPr>
            <a:lvl3pPr>
              <a:buClr>
                <a:srgbClr val="C5569A"/>
              </a:buClr>
              <a:defRPr/>
            </a:lvl3pPr>
            <a:lvl4pPr>
              <a:buClr>
                <a:srgbClr val="C5569A"/>
              </a:buClr>
              <a:defRPr/>
            </a:lvl4pPr>
            <a:lvl5pPr>
              <a:buClr>
                <a:srgbClr val="C5569A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87400" y="1836739"/>
            <a:ext cx="3275013" cy="717617"/>
          </a:xfrm>
          <a:solidFill>
            <a:srgbClr val="FF5F00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459256" y="1836738"/>
            <a:ext cx="3275013" cy="717617"/>
          </a:xfrm>
          <a:solidFill>
            <a:schemeClr val="accent3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129588" y="1836739"/>
            <a:ext cx="3275013" cy="717617"/>
          </a:xfrm>
          <a:solidFill>
            <a:srgbClr val="C5569A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1655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799" y="2534477"/>
            <a:ext cx="3276000" cy="3407535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F5F00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FF5F00"/>
              </a:buClr>
              <a:defRPr/>
            </a:lvl2pPr>
            <a:lvl3pPr>
              <a:buClr>
                <a:srgbClr val="FF5F00"/>
              </a:buClr>
              <a:defRPr/>
            </a:lvl3pPr>
            <a:lvl4pPr>
              <a:buClr>
                <a:srgbClr val="FF5F00"/>
              </a:buClr>
              <a:defRPr/>
            </a:lvl4pPr>
            <a:lvl5pPr>
              <a:buClr>
                <a:srgbClr val="FF5F00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456799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F9102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rgbClr val="FF9102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128800" y="2534477"/>
            <a:ext cx="3276000" cy="3407536"/>
          </a:xfrm>
          <a:solidFill>
            <a:srgbClr val="FAEFE5"/>
          </a:solidFill>
        </p:spPr>
        <p:txBody>
          <a:bodyPr lIns="288000" tIns="306000" rIns="288000"/>
          <a:lstStyle>
            <a:lvl1pPr marL="268288" indent="-268288">
              <a:spcBef>
                <a:spcPts val="600"/>
              </a:spcBef>
              <a:buClr>
                <a:srgbClr val="FDC92A"/>
              </a:buClr>
              <a:buFont typeface="Arial" panose="020B0604020202020204" pitchFamily="34" charset="0"/>
              <a:buChar char="●"/>
              <a:defRPr/>
            </a:lvl1pPr>
            <a:lvl2pPr>
              <a:buClr>
                <a:srgbClr val="FDC92A"/>
              </a:buClr>
              <a:defRPr/>
            </a:lvl2pPr>
            <a:lvl3pPr>
              <a:buClr>
                <a:srgbClr val="FDC92A"/>
              </a:buClr>
              <a:defRPr/>
            </a:lvl3pPr>
            <a:lvl4pPr>
              <a:buClr>
                <a:srgbClr val="FDC92A"/>
              </a:buClr>
              <a:defRPr/>
            </a:lvl4pPr>
            <a:lvl5pPr>
              <a:buClr>
                <a:srgbClr val="FDC92A"/>
              </a:buCl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87400" y="1836739"/>
            <a:ext cx="3275013" cy="717617"/>
          </a:xfrm>
          <a:solidFill>
            <a:srgbClr val="FF5F00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459256" y="1836738"/>
            <a:ext cx="3275013" cy="717617"/>
          </a:xfrm>
          <a:solidFill>
            <a:srgbClr val="FF9102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129588" y="1836739"/>
            <a:ext cx="3275013" cy="717617"/>
          </a:xfrm>
          <a:solidFill>
            <a:schemeClr val="accent2"/>
          </a:solidFill>
        </p:spPr>
        <p:txBody>
          <a:bodyPr lIns="288000" rIns="288000" anchor="ctr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1331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graphical element">
    <p:bg>
      <p:bgPr>
        <a:solidFill>
          <a:srgbClr val="EB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511A51-2A2A-4300-BF46-3C3CB9228A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1246" y="1746000"/>
            <a:ext cx="3484800" cy="3868322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108000" tIns="0" rIns="108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Click to add message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73574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with graphical element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511A51-2A2A-4300-BF46-3C3CB9228A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1246" y="1746000"/>
            <a:ext cx="3484800" cy="3868322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108000" tIns="0" rIns="108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Click to add message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7774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with graphical element">
    <p:bg>
      <p:bgPr>
        <a:solidFill>
          <a:srgbClr val="FF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en-GB" noProof="0" dirty="0"/>
              <a:t>Click to add heading on maximum two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226" y="1763713"/>
            <a:ext cx="694848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511A51-2A2A-4300-BF46-3C3CB9228A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1246" y="1746000"/>
            <a:ext cx="3484800" cy="3868322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108000" tIns="0" rIns="108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Click to add message</a:t>
            </a:r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9632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mage and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F687458-A9F7-4182-9CDB-598F452798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01DE2A-FF64-4C84-9084-E50337E586FC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553349" y="773706"/>
            <a:ext cx="3006000" cy="3006000"/>
          </a:xfrm>
          <a:prstGeom prst="ellipse">
            <a:avLst/>
          </a:prstGeom>
          <a:solidFill>
            <a:srgbClr val="FF5F00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</p:spTree>
    <p:extLst>
      <p:ext uri="{BB962C8B-B14F-4D97-AF65-F5344CB8AC3E}">
        <p14:creationId xmlns:p14="http://schemas.microsoft.com/office/powerpoint/2010/main" val="3696167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Image and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DF687458-A9F7-4182-9CDB-598F452798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D2DDD8-A6C0-4722-B160-05B5C761819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74301" y="2932838"/>
            <a:ext cx="3006000" cy="3006000"/>
          </a:xfrm>
          <a:prstGeom prst="ellipse">
            <a:avLst/>
          </a:prstGeom>
          <a:solidFill>
            <a:srgbClr val="FDC92A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23AC8D-2FDA-4C41-B15B-B7063CF859E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593213" y="2932838"/>
            <a:ext cx="3006000" cy="3006000"/>
          </a:xfrm>
          <a:prstGeom prst="ellipse">
            <a:avLst/>
          </a:prstGeom>
          <a:solidFill>
            <a:srgbClr val="FF910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B8687A-8FE8-4330-9C42-41A69DBED9A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8127574" y="2932838"/>
            <a:ext cx="3006000" cy="3006000"/>
          </a:xfrm>
          <a:prstGeom prst="ellipse">
            <a:avLst/>
          </a:prstGeom>
          <a:solidFill>
            <a:srgbClr val="FF5F00"/>
          </a:solidFill>
        </p:spPr>
        <p:txBody>
          <a:bodyPr wrap="square" lIns="108000" tIns="108000" rIns="108000" bIns="108000" anchor="ctr" anchorCtr="0">
            <a:noAutofit/>
          </a:bodyPr>
          <a:lstStyle>
            <a:lvl1pPr marL="0" indent="0" algn="ctr">
              <a:lnSpc>
                <a:spcPct val="11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GB" dirty="0"/>
              <a:t>Click to add text, place the circle to fit the image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4164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, oak shape &amp; image">
    <p:bg>
      <p:bgPr>
        <a:solidFill>
          <a:srgbClr val="FF5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">
            <a:extLst>
              <a:ext uri="{FF2B5EF4-FFF2-40B4-BE49-F238E27FC236}">
                <a16:creationId xmlns:a16="http://schemas.microsoft.com/office/drawing/2014/main" id="{AFEA9D5F-A4C6-434B-B5A6-AD71825F9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B5A6843-5FCE-4D1F-8A6E-DDEFE680F5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79726" y="1332000"/>
            <a:ext cx="9312275" cy="5526000"/>
          </a:xfrm>
          <a:custGeom>
            <a:avLst/>
            <a:gdLst>
              <a:gd name="connsiteX0" fmla="*/ 7421459 w 9312275"/>
              <a:gd name="connsiteY0" fmla="*/ 0 h 5526000"/>
              <a:gd name="connsiteX1" fmla="*/ 7476336 w 9312275"/>
              <a:gd name="connsiteY1" fmla="*/ 0 h 5526000"/>
              <a:gd name="connsiteX2" fmla="*/ 7588825 w 9312275"/>
              <a:gd name="connsiteY2" fmla="*/ 4117 h 5526000"/>
              <a:gd name="connsiteX3" fmla="*/ 9188074 w 9312275"/>
              <a:gd name="connsiteY3" fmla="*/ 289873 h 5526000"/>
              <a:gd name="connsiteX4" fmla="*/ 9312275 w 9312275"/>
              <a:gd name="connsiteY4" fmla="*/ 259466 h 5526000"/>
              <a:gd name="connsiteX5" fmla="*/ 9312275 w 9312275"/>
              <a:gd name="connsiteY5" fmla="*/ 5526000 h 5526000"/>
              <a:gd name="connsiteX6" fmla="*/ 0 w 9312275"/>
              <a:gd name="connsiteY6" fmla="*/ 5526000 h 5526000"/>
              <a:gd name="connsiteX7" fmla="*/ 285750 w 9312275"/>
              <a:gd name="connsiteY7" fmla="*/ 4771620 h 5526000"/>
              <a:gd name="connsiteX8" fmla="*/ 1178560 w 9312275"/>
              <a:gd name="connsiteY8" fmla="*/ 4529685 h 5526000"/>
              <a:gd name="connsiteX9" fmla="*/ 2059306 w 9312275"/>
              <a:gd name="connsiteY9" fmla="*/ 2409420 h 5526000"/>
              <a:gd name="connsiteX10" fmla="*/ 4157345 w 9312275"/>
              <a:gd name="connsiteY10" fmla="*/ 1871575 h 5526000"/>
              <a:gd name="connsiteX11" fmla="*/ 5100320 w 9312275"/>
              <a:gd name="connsiteY11" fmla="*/ 364720 h 5526000"/>
              <a:gd name="connsiteX12" fmla="*/ 6146800 w 9312275"/>
              <a:gd name="connsiteY12" fmla="*/ 528550 h 5526000"/>
              <a:gd name="connsiteX13" fmla="*/ 7337790 w 9312275"/>
              <a:gd name="connsiteY13" fmla="*/ 3289 h 55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12275" h="5526000">
                <a:moveTo>
                  <a:pt x="7421459" y="0"/>
                </a:moveTo>
                <a:lnTo>
                  <a:pt x="7476336" y="0"/>
                </a:lnTo>
                <a:lnTo>
                  <a:pt x="7588825" y="4117"/>
                </a:lnTo>
                <a:cubicBezTo>
                  <a:pt x="8227954" y="50954"/>
                  <a:pt x="8618953" y="398610"/>
                  <a:pt x="9188074" y="289873"/>
                </a:cubicBezTo>
                <a:lnTo>
                  <a:pt x="9312275" y="259466"/>
                </a:lnTo>
                <a:lnTo>
                  <a:pt x="9312275" y="5526000"/>
                </a:lnTo>
                <a:lnTo>
                  <a:pt x="0" y="5526000"/>
                </a:lnTo>
                <a:cubicBezTo>
                  <a:pt x="17780" y="5292956"/>
                  <a:pt x="-53975" y="4951325"/>
                  <a:pt x="285750" y="4771620"/>
                </a:cubicBezTo>
                <a:cubicBezTo>
                  <a:pt x="697865" y="4553180"/>
                  <a:pt x="861695" y="4770985"/>
                  <a:pt x="1178560" y="4529685"/>
                </a:cubicBezTo>
                <a:cubicBezTo>
                  <a:pt x="2386330" y="3608300"/>
                  <a:pt x="1329690" y="3231745"/>
                  <a:pt x="2059306" y="2409420"/>
                </a:cubicBezTo>
                <a:cubicBezTo>
                  <a:pt x="2985136" y="1364845"/>
                  <a:pt x="2668905" y="2404975"/>
                  <a:pt x="4157345" y="1871575"/>
                </a:cubicBezTo>
                <a:cubicBezTo>
                  <a:pt x="4869181" y="1616305"/>
                  <a:pt x="4685665" y="621895"/>
                  <a:pt x="5100320" y="364720"/>
                </a:cubicBezTo>
                <a:cubicBezTo>
                  <a:pt x="5508625" y="111355"/>
                  <a:pt x="5747385" y="632690"/>
                  <a:pt x="6146800" y="528550"/>
                </a:cubicBezTo>
                <a:cubicBezTo>
                  <a:pt x="6676033" y="390438"/>
                  <a:pt x="6814034" y="45826"/>
                  <a:pt x="7337790" y="328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4896000" tIns="1224000" rIns="180000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B63C34-DE30-478C-81B2-BE02535AA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22" y="752384"/>
            <a:ext cx="6340488" cy="1623066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max two rows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DA2D730-07CB-40C0-940C-70829D9096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722" y="2650117"/>
            <a:ext cx="4312904" cy="7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image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 title="Form.InformationClasses.BoxfrontPP">
            <a:extLst>
              <a:ext uri="{FF2B5EF4-FFF2-40B4-BE49-F238E27FC236}">
                <a16:creationId xmlns:a16="http://schemas.microsoft.com/office/drawing/2014/main" id="{685E50FC-A129-481D-8568-78635AE9FFB7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2" name="text" descr="{&quot;templafy&quot;:{&quot;type&quot;:&quot;text&quot;,&quot;binding&quot;:&quot;Form.InformationClasses.TermfrontPP&quot;}}" title="Form.InformationClasses.TermfrontPP">
            <a:extLst>
              <a:ext uri="{FF2B5EF4-FFF2-40B4-BE49-F238E27FC236}">
                <a16:creationId xmlns:a16="http://schemas.microsoft.com/office/drawing/2014/main" id="{A50FB952-6048-4E70-B942-088575429E29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66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Graphical element on colour">
    <p:bg>
      <p:bgPr>
        <a:solidFill>
          <a:srgbClr val="FFF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A8EB05-7D68-41F1-ABFF-FDDA95CAA14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817736" y="932699"/>
            <a:ext cx="4556528" cy="5058000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252000" tIns="0" rIns="252000" bIns="360000" anchor="ctr" anchorCtr="0"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Add message</a:t>
            </a:r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994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Graphical element on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03D833F-6558-4847-B9DB-8AA23362B5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noFill/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AC051A-7CEC-463A-BE1D-04106CEF688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817736" y="932699"/>
            <a:ext cx="4556528" cy="5058000"/>
          </a:xfrm>
          <a:custGeom>
            <a:avLst/>
            <a:gdLst>
              <a:gd name="connsiteX0" fmla="*/ 1700043 w 3484800"/>
              <a:gd name="connsiteY0" fmla="*/ 0 h 3868322"/>
              <a:gd name="connsiteX1" fmla="*/ 1784318 w 3484800"/>
              <a:gd name="connsiteY1" fmla="*/ 0 h 3868322"/>
              <a:gd name="connsiteX2" fmla="*/ 1901903 w 3484800"/>
              <a:gd name="connsiteY2" fmla="*/ 4700 h 3868322"/>
              <a:gd name="connsiteX3" fmla="*/ 3484612 w 3484800"/>
              <a:gd name="connsiteY3" fmla="*/ 1625550 h 3868322"/>
              <a:gd name="connsiteX4" fmla="*/ 1742402 w 3484800"/>
              <a:gd name="connsiteY4" fmla="*/ 3868322 h 3868322"/>
              <a:gd name="connsiteX5" fmla="*/ 192 w 3484800"/>
              <a:gd name="connsiteY5" fmla="*/ 1625550 h 3868322"/>
              <a:gd name="connsiteX6" fmla="*/ 1582754 w 3484800"/>
              <a:gd name="connsiteY6" fmla="*/ 4656 h 38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4800" h="3868322">
                <a:moveTo>
                  <a:pt x="1700043" y="0"/>
                </a:moveTo>
                <a:lnTo>
                  <a:pt x="1784318" y="0"/>
                </a:lnTo>
                <a:lnTo>
                  <a:pt x="1901903" y="4700"/>
                </a:lnTo>
                <a:cubicBezTo>
                  <a:pt x="2697790" y="68375"/>
                  <a:pt x="3448975" y="608757"/>
                  <a:pt x="3484612" y="1625550"/>
                </a:cubicBezTo>
                <a:cubicBezTo>
                  <a:pt x="3501632" y="3093953"/>
                  <a:pt x="2363555" y="3042913"/>
                  <a:pt x="1742402" y="3868322"/>
                </a:cubicBezTo>
                <a:cubicBezTo>
                  <a:pt x="1121348" y="3043135"/>
                  <a:pt x="-16975" y="3093584"/>
                  <a:pt x="192" y="1625550"/>
                </a:cubicBezTo>
                <a:cubicBezTo>
                  <a:pt x="35737" y="608308"/>
                  <a:pt x="786873" y="68108"/>
                  <a:pt x="1582754" y="4656"/>
                </a:cubicBezTo>
                <a:close/>
              </a:path>
            </a:pathLst>
          </a:custGeom>
          <a:solidFill>
            <a:srgbClr val="FF5F00"/>
          </a:solidFill>
        </p:spPr>
        <p:txBody>
          <a:bodyPr wrap="square" lIns="252000" tIns="0" rIns="252000" bIns="360000" anchor="ctr" anchorCtr="0">
            <a:no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Add message</a:t>
            </a:r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67310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, oak shape &amp; logotype">
    <p:bg>
      <p:bgPr>
        <a:solidFill>
          <a:srgbClr val="FDC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3">
            <a:extLst>
              <a:ext uri="{FF2B5EF4-FFF2-40B4-BE49-F238E27FC236}">
                <a16:creationId xmlns:a16="http://schemas.microsoft.com/office/drawing/2014/main" id="{58D7241C-1382-42A0-91AA-EBCB856D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pic>
        <p:nvPicPr>
          <p:cNvPr id="13" name="Bildobjekt 8">
            <a:extLst>
              <a:ext uri="{FF2B5EF4-FFF2-40B4-BE49-F238E27FC236}">
                <a16:creationId xmlns:a16="http://schemas.microsoft.com/office/drawing/2014/main" id="{F2EF57CF-4C06-47C5-A4D5-BF30A836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116" y="2731502"/>
            <a:ext cx="7415902" cy="1592702"/>
          </a:xfrm>
          <a:prstGeom prst="rect">
            <a:avLst/>
          </a:prstGeom>
        </p:spPr>
      </p:pic>
      <p:sp>
        <p:nvSpPr>
          <p:cNvPr id="9" name="image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 title="Form.InformationClasses.BoxfrontPP">
            <a:extLst>
              <a:ext uri="{FF2B5EF4-FFF2-40B4-BE49-F238E27FC236}">
                <a16:creationId xmlns:a16="http://schemas.microsoft.com/office/drawing/2014/main" id="{9AF83976-4C8B-4346-9D02-F6D2231AADFD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0" name="text" descr="{&quot;templafy&quot;:{&quot;type&quot;:&quot;text&quot;,&quot;binding&quot;:&quot;Form.InformationClasses.TermfrontPP&quot;}}" title="Form.InformationClasses.TermfrontPP">
            <a:extLst>
              <a:ext uri="{FF2B5EF4-FFF2-40B4-BE49-F238E27FC236}">
                <a16:creationId xmlns:a16="http://schemas.microsoft.com/office/drawing/2014/main" id="{42A3E501-303C-44A9-8724-5C6E7EFA99BA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39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End slide with image &amp; logo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pic>
        <p:nvPicPr>
          <p:cNvPr id="8" name="Bildobjekt 8">
            <a:extLst>
              <a:ext uri="{FF2B5EF4-FFF2-40B4-BE49-F238E27FC236}">
                <a16:creationId xmlns:a16="http://schemas.microsoft.com/office/drawing/2014/main" id="{B09103F3-7122-4AAE-8A93-C7507B7A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98116" y="2731502"/>
            <a:ext cx="7415902" cy="1592702"/>
          </a:xfrm>
          <a:prstGeom prst="rect">
            <a:avLst/>
          </a:prstGeom>
        </p:spPr>
      </p:pic>
      <p:sp>
        <p:nvSpPr>
          <p:cNvPr id="7" name="image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 title="Form.InformationClasses.BoxfrontPP">
            <a:extLst>
              <a:ext uri="{FF2B5EF4-FFF2-40B4-BE49-F238E27FC236}">
                <a16:creationId xmlns:a16="http://schemas.microsoft.com/office/drawing/2014/main" id="{D31AA2B2-193B-4249-B13A-062F30CC8613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9" name="text" descr="{&quot;templafy&quot;:{&quot;type&quot;:&quot;text&quot;,&quot;binding&quot;:&quot;Form.InformationClasses.TermfrontPP&quot;}}" title="Form.InformationClasses.TermfrontPP">
            <a:extLst>
              <a:ext uri="{FF2B5EF4-FFF2-40B4-BE49-F238E27FC236}">
                <a16:creationId xmlns:a16="http://schemas.microsoft.com/office/drawing/2014/main" id="{C9FCE636-D515-426D-90A0-A5B44E02ADFB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74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579" y="1533525"/>
            <a:ext cx="27868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corporate picture from Templafy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blue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dropdown, click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Templafy pane on the right side of the screen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altLang="da-DK" sz="900" b="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/>
        </p:nvGrpSpPr>
        <p:grpSpPr>
          <a:xfrm>
            <a:off x="7254412" y="1801606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30" y="1539155"/>
            <a:ext cx="228036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TEXT STYLES</a:t>
            </a:r>
            <a:endParaRPr lang="da-DK" altLang="da-DK" sz="14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levels. Click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br>
              <a:rPr 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aseline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bullet for regular text.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menu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to insert a new slide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Click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on the </a:t>
            </a: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arrownext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to </a:t>
            </a:r>
            <a: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Layout</a:t>
            </a:r>
            <a:b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 view a </a:t>
            </a: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dropdown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menu of </a:t>
            </a:r>
            <a:r>
              <a:rPr lang="da-DK" sz="9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possible</a:t>
            </a:r>
            <a:r>
              <a:rPr lang="da-DK" sz="9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slide layouts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609" y="3248359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150" y="2525176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1" t="45142" r="62601" b="9046"/>
          <a:stretch/>
        </p:blipFill>
        <p:spPr>
          <a:xfrm>
            <a:off x="7254412" y="3044335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031" y="4238911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031" y="5567064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0433" y="3854075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9773" y="1533525"/>
            <a:ext cx="235824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GRIDLINES</a:t>
            </a:r>
            <a:endParaRPr lang="da-DK" sz="1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and set tick mark next to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elements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/>
        </p:nvSpPr>
        <p:spPr>
          <a:xfrm>
            <a:off x="790730" y="459169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23" y="4561358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7030" y="5002523"/>
            <a:ext cx="475428" cy="1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44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t-EE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76342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18A9-89A7-4F0B-879F-7B4C0857A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79D54-79BD-4B37-A093-B43B78FD7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60C68-8B65-40AB-B33A-2B1CF905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AAB05-8792-4080-930D-7E0B0898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1120D-C69D-477E-9BF3-9343A6C8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065459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wo charts (Apricot)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noProof="0" dirty="0"/>
              <a:t>Click to add heading on maximum two rows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226" y="1763713"/>
            <a:ext cx="5111750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1263" y="1763713"/>
            <a:ext cx="5113338" cy="41751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BA728EB-3855-4C67-8245-2241C48DFCF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87399" y="1013791"/>
            <a:ext cx="9178925" cy="516835"/>
          </a:xfrm>
        </p:spPr>
        <p:txBody>
          <a:bodyPr/>
          <a:lstStyle>
            <a:lvl1pPr marL="0" indent="0" algn="l">
              <a:buNone/>
              <a:defRPr sz="2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 heading on maximum one row</a:t>
            </a:r>
          </a:p>
        </p:txBody>
      </p:sp>
    </p:spTree>
    <p:extLst>
      <p:ext uri="{BB962C8B-B14F-4D97-AF65-F5344CB8AC3E}">
        <p14:creationId xmlns:p14="http://schemas.microsoft.com/office/powerpoint/2010/main" val="195560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oa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FD127A7-962D-42AA-95EE-BE7697DE2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638" y="2333233"/>
            <a:ext cx="10623550" cy="186107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</a:t>
            </a:r>
            <a:br>
              <a:rPr lang="en-US" dirty="0"/>
            </a:br>
            <a:r>
              <a:rPr lang="en-US" dirty="0"/>
              <a:t>max two rows</a:t>
            </a:r>
            <a:endParaRPr lang="en-GB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4130A02-9CAF-430B-94BA-0E080566F3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0913" y="4522577"/>
            <a:ext cx="7745412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wedbank Headline Bold" panose="02000000000000000000" pitchFamily="50" charset="0"/>
              </a:defRPr>
            </a:lvl1pPr>
            <a:lvl2pPr marL="216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D85C6594-A61F-4F9B-8E7A-CB490490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708" y="277629"/>
            <a:ext cx="2851340" cy="612378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image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 title="Form.InformationClasses.BoxfrontPP">
            <a:extLst>
              <a:ext uri="{FF2B5EF4-FFF2-40B4-BE49-F238E27FC236}">
                <a16:creationId xmlns:a16="http://schemas.microsoft.com/office/drawing/2014/main" id="{CC0DE964-AEE9-407D-82D6-93480A0F2369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chemeClr val="bg2"/>
              </a:solidFill>
            </a:endParaRPr>
          </a:p>
        </p:txBody>
      </p:sp>
      <p:sp>
        <p:nvSpPr>
          <p:cNvPr id="15" name="text" descr="{&quot;templafy&quot;:{&quot;type&quot;:&quot;text&quot;,&quot;binding&quot;:&quot;Form.InformationClasses.TermfrontPP&quot;}}" title="Form.InformationClasses.TermfrontPP">
            <a:extLst>
              <a:ext uri="{FF2B5EF4-FFF2-40B4-BE49-F238E27FC236}">
                <a16:creationId xmlns:a16="http://schemas.microsoft.com/office/drawing/2014/main" id="{41C7A057-3F6D-4046-871E-DA7B9B91F87D}"/>
              </a:ext>
            </a:extLst>
          </p:cNvPr>
          <p:cNvSpPr/>
          <p:nvPr/>
        </p:nvSpPr>
        <p:spPr>
          <a:xfrm>
            <a:off x="-2707" y="354123"/>
            <a:ext cx="183962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rIns="162000" rtlCol="0" anchor="ctr"/>
          <a:lstStyle/>
          <a:p>
            <a:pPr algn="r">
              <a:spcBef>
                <a:spcPts val="600"/>
              </a:spcBef>
            </a:pPr>
            <a:endParaRPr lang="en-GB" sz="1400" noProof="0" dirty="0">
              <a:solidFill>
                <a:srgbClr val="FF5F00"/>
              </a:solidFill>
              <a:latin typeface="Swedbank Headline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">
    <p:bg>
      <p:bgPr>
        <a:solidFill>
          <a:srgbClr val="FA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84225" y="481665"/>
            <a:ext cx="10620376" cy="783144"/>
          </a:xfrm>
        </p:spPr>
        <p:txBody>
          <a:bodyPr/>
          <a:lstStyle>
            <a:lvl1pPr>
              <a:defRPr sz="4800">
                <a:solidFill>
                  <a:srgbClr val="FF5E00"/>
                </a:solidFill>
              </a:defRPr>
            </a:lvl1pPr>
          </a:lstStyle>
          <a:p>
            <a:r>
              <a:rPr lang="en-GB" dirty="0"/>
              <a:t>Click to add Agenda heading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84225" y="1763713"/>
            <a:ext cx="10620375" cy="4175125"/>
          </a:xfrm>
        </p:spPr>
        <p:txBody>
          <a:bodyPr numCol="2" spcCol="360000"/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 sz="3200" b="0">
                <a:solidFill>
                  <a:srgbClr val="FF5E00"/>
                </a:solidFill>
                <a:latin typeface="Swedbank Headline Bold" panose="02000000000000000000" pitchFamily="50" charset="0"/>
              </a:defRPr>
            </a:lvl1pPr>
            <a:lvl2pPr marL="817200" indent="-360000">
              <a:spcBef>
                <a:spcPts val="6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defRPr sz="2400">
                <a:solidFill>
                  <a:schemeClr val="tx2"/>
                </a:solidFill>
                <a:latin typeface="Swedbank Headline Bold" panose="02000000000000000000" pitchFamily="50" charset="0"/>
              </a:defRPr>
            </a:lvl2pPr>
            <a:lvl3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>
                <a:solidFill>
                  <a:schemeClr val="tx2"/>
                </a:solidFill>
                <a:latin typeface="Swedbank Headline Bold" panose="02000000000000000000" pitchFamily="50" charset="0"/>
              </a:defRPr>
            </a:lvl3pPr>
            <a:lvl4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4pPr>
            <a:lvl5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5pPr>
            <a:lvl6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6pPr>
            <a:lvl7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7pPr>
            <a:lvl8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/>
            </a:lvl8pPr>
            <a:lvl9pPr marL="1177200" indent="-36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−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t-EE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3602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hapter, back- ground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6154" cy="6858000"/>
          </a:xfrm>
          <a:solidFill>
            <a:srgbClr val="FF5F00"/>
          </a:solidFill>
        </p:spPr>
        <p:txBody>
          <a:bodyPr tIns="36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an image: Click here, insert image via Templafy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F3AD31-345D-4109-B287-41595577EC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782638" y="1763713"/>
            <a:ext cx="10621962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913179-DE9C-4BE7-A9F7-5D3728C648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220912" y="4724087"/>
            <a:ext cx="7745414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8744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hapter, on background">
    <p:bg>
      <p:bgPr>
        <a:solidFill>
          <a:srgbClr val="FF9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13D3A0-5532-4D95-A52A-0EA452D20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638" y="1763713"/>
            <a:ext cx="10621962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0914" y="4724087"/>
            <a:ext cx="7745412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60673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hapter, on background">
    <p:bg>
      <p:bgPr>
        <a:solidFill>
          <a:srgbClr val="FDC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5D7EB4-EF2C-4D4B-BBFA-AD63140C3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638" y="1763713"/>
            <a:ext cx="10621962" cy="2546858"/>
          </a:xfrm>
          <a:noFill/>
        </p:spPr>
        <p:txBody>
          <a:bodyPr lIns="0" tIns="0" rIns="0" b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Add chapter heading or big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20914" y="4724087"/>
            <a:ext cx="7745412" cy="85459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GB" dirty="0"/>
              <a:t>Insert introduction text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1253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4224" y="481013"/>
            <a:ext cx="10620375" cy="10528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225" y="1763713"/>
            <a:ext cx="10620375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 err="1"/>
              <a:t>Click</a:t>
            </a:r>
            <a:r>
              <a:rPr lang="sv-SE" noProof="0" dirty="0"/>
              <a:t> to </a:t>
            </a:r>
            <a:r>
              <a:rPr lang="sv-SE" noProof="0" dirty="0" err="1"/>
              <a:t>add</a:t>
            </a:r>
            <a:r>
              <a:rPr lang="sv-SE" noProof="0" dirty="0"/>
              <a:t> text</a:t>
            </a:r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Thirdlevel</a:t>
            </a:r>
            <a:endParaRPr lang="sv-SE" noProof="0" dirty="0"/>
          </a:p>
          <a:p>
            <a:pPr lvl="3"/>
            <a:r>
              <a:rPr lang="sv-SE" noProof="0" dirty="0" err="1"/>
              <a:t>Fourthlevel</a:t>
            </a:r>
            <a:endParaRPr lang="sv-SE" noProof="0" dirty="0"/>
          </a:p>
          <a:p>
            <a:pPr lvl="4"/>
            <a:r>
              <a:rPr lang="sv-SE" noProof="0" dirty="0" err="1"/>
              <a:t>Fifthlevel</a:t>
            </a:r>
            <a:endParaRPr lang="sv-SE" noProof="0" dirty="0"/>
          </a:p>
          <a:p>
            <a:pPr lvl="5"/>
            <a:r>
              <a:rPr lang="sv-SE" noProof="0" dirty="0" err="1"/>
              <a:t>Sixthlevel</a:t>
            </a:r>
            <a:endParaRPr lang="sv-SE" noProof="0" dirty="0"/>
          </a:p>
          <a:p>
            <a:pPr lvl="6"/>
            <a:r>
              <a:rPr lang="sv-SE" noProof="0" dirty="0" err="1"/>
              <a:t>Seventhlevel</a:t>
            </a:r>
            <a:endParaRPr lang="sv-SE" noProof="0" dirty="0"/>
          </a:p>
          <a:p>
            <a:pPr lvl="7"/>
            <a:r>
              <a:rPr lang="sv-SE" noProof="0" dirty="0" err="1"/>
              <a:t>Eightlevel</a:t>
            </a:r>
            <a:endParaRPr lang="sv-SE" noProof="0" dirty="0"/>
          </a:p>
          <a:p>
            <a:pPr lvl="8"/>
            <a:r>
              <a:rPr lang="sv-SE" noProof="0" dirty="0" err="1"/>
              <a:t>Highlightninthlevel</a:t>
            </a:r>
            <a:endParaRPr lang="sv-SE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9568800" y="6351405"/>
            <a:ext cx="1835800" cy="24260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FC69462-1DDC-4F5E-8296-280E8FC69647}" type="datetimeFigureOut">
              <a:rPr lang="et-EE" smtClean="0"/>
              <a:t>02.06.2022</a:t>
            </a:fld>
            <a:endParaRPr lang="et-EE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4456800" y="6351405"/>
            <a:ext cx="5112000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4600" y="6351405"/>
            <a:ext cx="477736" cy="2424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6D1254-176B-4677-A8A3-641CF6C8839C}" type="slidenum">
              <a:rPr lang="et-EE" smtClean="0"/>
              <a:t>‹#›</a:t>
            </a:fld>
            <a:endParaRPr lang="et-EE"/>
          </a:p>
        </p:txBody>
      </p:sp>
      <p:sp>
        <p:nvSpPr>
          <p:cNvPr id="19" name="textruta 11"/>
          <p:cNvSpPr txBox="1"/>
          <p:nvPr/>
        </p:nvSpPr>
        <p:spPr>
          <a:xfrm>
            <a:off x="784225" y="6349164"/>
            <a:ext cx="736954" cy="11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800" noProof="1">
                <a:solidFill>
                  <a:schemeClr val="tx1"/>
                </a:solidFill>
                <a:latin typeface="+mn-lt"/>
                <a:cs typeface="Arial" pitchFamily="34" charset="0"/>
              </a:rPr>
              <a:t>© Swedbank</a:t>
            </a:r>
          </a:p>
        </p:txBody>
      </p:sp>
      <p:sp>
        <p:nvSpPr>
          <p:cNvPr id="7" name="text" descr="{&quot;templafy&quot;:{&quot;type&quot;:&quot;text&quot;,&quot;binding&quot;:&quot;Form.InformationClasses.TermInsertPP&quot;}}" title="Form.InformationClasses.TermInsertPP">
            <a:extLst>
              <a:ext uri="{FF2B5EF4-FFF2-40B4-BE49-F238E27FC236}">
                <a16:creationId xmlns:a16="http://schemas.microsoft.com/office/drawing/2014/main" id="{0FD95293-F372-4D75-BB81-E08E19CD07FC}"/>
              </a:ext>
            </a:extLst>
          </p:cNvPr>
          <p:cNvSpPr/>
          <p:nvPr/>
        </p:nvSpPr>
        <p:spPr>
          <a:xfrm>
            <a:off x="1825426" y="6347757"/>
            <a:ext cx="9360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ext" descr="{&quot;templafy&quot;:{&quot;type&quot;:&quot;text&quot;,&quot;binding&quot;:&quot;Form.InformationClasses.RestrictedAccess&quot;}}" title="Form.InformationClasses.RestrictedAccess">
            <a:extLst>
              <a:ext uri="{FF2B5EF4-FFF2-40B4-BE49-F238E27FC236}">
                <a16:creationId xmlns:a16="http://schemas.microsoft.com/office/drawing/2014/main" id="{A050AA09-60F8-480D-8500-001BC7EC54C3}"/>
              </a:ext>
            </a:extLst>
          </p:cNvPr>
          <p:cNvSpPr/>
          <p:nvPr/>
        </p:nvSpPr>
        <p:spPr>
          <a:xfrm>
            <a:off x="3054122" y="6348662"/>
            <a:ext cx="1018800" cy="1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lstStyle/>
          <a:p>
            <a:pPr algn="l">
              <a:spcBef>
                <a:spcPts val="600"/>
              </a:spcBef>
            </a:pPr>
            <a:endParaRPr lang="en-GB" sz="800" noProof="0" dirty="0">
              <a:solidFill>
                <a:schemeClr val="tx1"/>
              </a:solidFill>
            </a:endParaRPr>
          </a:p>
        </p:txBody>
      </p:sp>
      <p:sp>
        <p:nvSpPr>
          <p:cNvPr id="18" name="text" descr="{&quot;templafy&quot;:{&quot;type&quot;:&quot;text&quot;,&quot;binding&quot;:&quot;Form.RestrictedAccess&quot;,&quot;visibility&quot;:{&quot;action&quot;:&quot;hide&quot;,&quot;compareValue&quot;:&quot;Confidential&quot;,&quot;binding&quot;:&quot;Form.InformationClasses.Term&quot;,&quot;operator&quot;:&quot;notEquals&quot;}}}" title="Form.RestrictedAccess">
            <a:extLst>
              <a:ext uri="{FF2B5EF4-FFF2-40B4-BE49-F238E27FC236}">
                <a16:creationId xmlns:a16="http://schemas.microsoft.com/office/drawing/2014/main" id="{AEFDC734-1AF9-48F3-85B4-AEFBC795A4F2}"/>
              </a:ext>
            </a:extLst>
          </p:cNvPr>
          <p:cNvSpPr/>
          <p:nvPr/>
        </p:nvSpPr>
        <p:spPr>
          <a:xfrm>
            <a:off x="3054122" y="6472800"/>
            <a:ext cx="633600" cy="1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spAutoFit/>
          </a:bodyPr>
          <a:lstStyle/>
          <a:p>
            <a:pPr algn="l">
              <a:spcBef>
                <a:spcPts val="600"/>
              </a:spcBef>
            </a:pPr>
            <a:endParaRPr lang="fr-FR" sz="800" noProof="0" dirty="0">
              <a:solidFill>
                <a:schemeClr val="tx1"/>
              </a:solidFill>
            </a:endParaRPr>
          </a:p>
        </p:txBody>
      </p:sp>
      <p:grpSp>
        <p:nvGrpSpPr>
          <p:cNvPr id="20" name="Gruppe 19" hidden="1">
            <a:extLst>
              <a:ext uri="{FF2B5EF4-FFF2-40B4-BE49-F238E27FC236}">
                <a16:creationId xmlns:a16="http://schemas.microsoft.com/office/drawing/2014/main" id="{2FFC823C-ED16-4EEC-8C27-104A6720A009}"/>
              </a:ext>
            </a:extLst>
          </p:cNvPr>
          <p:cNvGrpSpPr/>
          <p:nvPr/>
        </p:nvGrpSpPr>
        <p:grpSpPr>
          <a:xfrm>
            <a:off x="180975" y="0"/>
            <a:ext cx="11830049" cy="898525"/>
            <a:chOff x="180975" y="0"/>
            <a:chExt cx="11830049" cy="898525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04435E2-CE85-4FAE-9DE7-2E3179E249BE}"/>
                </a:ext>
              </a:extLst>
            </p:cNvPr>
            <p:cNvSpPr/>
            <p:nvPr/>
          </p:nvSpPr>
          <p:spPr>
            <a:xfrm>
              <a:off x="180975" y="0"/>
              <a:ext cx="603250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C171F185-263B-4CF9-ABDA-AAA68FF5A05D}"/>
                </a:ext>
              </a:extLst>
            </p:cNvPr>
            <p:cNvSpPr/>
            <p:nvPr/>
          </p:nvSpPr>
          <p:spPr>
            <a:xfrm>
              <a:off x="2221118" y="0"/>
              <a:ext cx="398257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2D51E9C8-53BB-4A9C-9B0F-9B63EFB127C4}"/>
                </a:ext>
              </a:extLst>
            </p:cNvPr>
            <p:cNvSpPr/>
            <p:nvPr/>
          </p:nvSpPr>
          <p:spPr>
            <a:xfrm>
              <a:off x="4059238" y="0"/>
              <a:ext cx="392113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3499B2BA-3C5E-4416-959A-153A344D3CDE}"/>
                </a:ext>
              </a:extLst>
            </p:cNvPr>
            <p:cNvSpPr/>
            <p:nvPr/>
          </p:nvSpPr>
          <p:spPr>
            <a:xfrm>
              <a:off x="5899152" y="0"/>
              <a:ext cx="392112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DC597ABD-5988-4519-B53C-5FE947062683}"/>
                </a:ext>
              </a:extLst>
            </p:cNvPr>
            <p:cNvSpPr/>
            <p:nvPr/>
          </p:nvSpPr>
          <p:spPr>
            <a:xfrm>
              <a:off x="7735919" y="0"/>
              <a:ext cx="392112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EDB7B368-55C1-45E2-98A6-B3F0928B3296}"/>
                </a:ext>
              </a:extLst>
            </p:cNvPr>
            <p:cNvSpPr/>
            <p:nvPr/>
          </p:nvSpPr>
          <p:spPr>
            <a:xfrm>
              <a:off x="9567863" y="0"/>
              <a:ext cx="396936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1152BFE6-F5BF-4766-B6B1-E2CF5591A009}"/>
                </a:ext>
              </a:extLst>
            </p:cNvPr>
            <p:cNvSpPr/>
            <p:nvPr/>
          </p:nvSpPr>
          <p:spPr>
            <a:xfrm>
              <a:off x="11405249" y="0"/>
              <a:ext cx="605775" cy="898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GB" sz="2000" noProof="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1909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0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●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525600" indent="-234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05600" indent="-180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●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885600" indent="-180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065600" indent="-180000" algn="l" defTabSz="914400" rtl="0" eaLnBrk="1" latinLnBrk="0" hangingPunct="1">
        <a:lnSpc>
          <a:spcPct val="100000"/>
        </a:lnSpc>
        <a:spcBef>
          <a:spcPts val="800"/>
        </a:spcBef>
        <a:buClr>
          <a:srgbClr val="FF5F00"/>
        </a:buClr>
        <a:buFont typeface="Arial" panose="020B0604020202020204" pitchFamily="34" charset="0"/>
        <a:buChar char="●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245600" indent="-17938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−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4256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256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​"/>
        <a:defRPr sz="2400" kern="1200" baseline="0">
          <a:solidFill>
            <a:srgbClr val="FF5F00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14">
          <p15:clr>
            <a:srgbClr val="F26B43"/>
          </p15:clr>
        </p15:guide>
        <p15:guide id="16" pos="7565">
          <p15:clr>
            <a:srgbClr val="F26B43"/>
          </p15:clr>
        </p15:guide>
        <p15:guide id="18" orient="horz" pos="303">
          <p15:clr>
            <a:srgbClr val="F26B43"/>
          </p15:clr>
        </p15:guide>
        <p15:guide id="19" orient="horz" pos="966">
          <p15:clr>
            <a:srgbClr val="F26B43"/>
          </p15:clr>
        </p15:guide>
        <p15:guide id="21" pos="7185">
          <p15:clr>
            <a:srgbClr val="F26B43"/>
          </p15:clr>
        </p15:guide>
        <p15:guide id="22" orient="horz" pos="1111">
          <p15:clr>
            <a:srgbClr val="F26B43"/>
          </p15:clr>
        </p15:guide>
        <p15:guide id="23" orient="horz" pos="3741">
          <p15:clr>
            <a:srgbClr val="F26B43"/>
          </p15:clr>
        </p15:guide>
        <p15:guide id="24" pos="494">
          <p15:clr>
            <a:srgbClr val="F26B43"/>
          </p15:clr>
        </p15:guide>
        <p15:guide id="25" pos="1401">
          <p15:clr>
            <a:srgbClr val="F26B43"/>
          </p15:clr>
        </p15:guide>
        <p15:guide id="26" pos="1650">
          <p15:clr>
            <a:srgbClr val="F26B43"/>
          </p15:clr>
        </p15:guide>
        <p15:guide id="27" pos="2557">
          <p15:clr>
            <a:srgbClr val="F26B43"/>
          </p15:clr>
        </p15:guide>
        <p15:guide id="28" pos="2807">
          <p15:clr>
            <a:srgbClr val="F26B43"/>
          </p15:clr>
        </p15:guide>
        <p15:guide id="29" pos="3714">
          <p15:clr>
            <a:srgbClr val="F26B43"/>
          </p15:clr>
        </p15:guide>
        <p15:guide id="30" pos="3963">
          <p15:clr>
            <a:srgbClr val="F26B43"/>
          </p15:clr>
        </p15:guide>
        <p15:guide id="31" pos="4871">
          <p15:clr>
            <a:srgbClr val="F26B43"/>
          </p15:clr>
        </p15:guide>
        <p15:guide id="32" pos="5120">
          <p15:clr>
            <a:srgbClr val="F26B43"/>
          </p15:clr>
        </p15:guide>
        <p15:guide id="33" pos="6027">
          <p15:clr>
            <a:srgbClr val="F26B43"/>
          </p15:clr>
        </p15:guide>
        <p15:guide id="34" pos="62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8A1D0-7117-4077-9951-8DE5F1EC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Toiduainetööstus</a:t>
            </a:r>
            <a:br>
              <a:rPr lang="et-EE" dirty="0"/>
            </a:br>
            <a:r>
              <a:rPr lang="et-EE" sz="2000" dirty="0"/>
              <a:t>Tööstusettevõtete uuring 2022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C4-0108-442F-97A8-F343C2B680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9A806-1970-4378-982E-C6F284AE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52303-9206-4082-9857-0A4D8295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67D2B-78AB-4AF3-B874-811B1D94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63927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828A5-DABF-4E45-827C-72FB5C16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Ettevõtted näevad erinevaid riske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F3235615-DBBA-40C1-BAA1-3B7424D59A79}"/>
              </a:ext>
            </a:extLst>
          </p:cNvPr>
          <p:cNvSpPr>
            <a:spLocks/>
          </p:cNvSpPr>
          <p:nvPr/>
        </p:nvSpPr>
        <p:spPr>
          <a:xfrm>
            <a:off x="9016392" y="4490321"/>
            <a:ext cx="2673539" cy="128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dirty="0">
                <a:solidFill>
                  <a:schemeClr val="tx2"/>
                </a:solidFill>
              </a:rPr>
              <a:t>Võrreldes teiste sektoritega on </a:t>
            </a:r>
            <a:r>
              <a:rPr lang="et-EE" sz="1400" b="1" dirty="0">
                <a:solidFill>
                  <a:schemeClr val="tx2"/>
                </a:solidFill>
              </a:rPr>
              <a:t>toiduainetööstuse ettevõtetel </a:t>
            </a:r>
            <a:r>
              <a:rPr lang="et-EE" sz="1400" dirty="0">
                <a:solidFill>
                  <a:schemeClr val="tx2"/>
                </a:solidFill>
              </a:rPr>
              <a:t>suuremaks riskiks </a:t>
            </a:r>
            <a:r>
              <a:rPr lang="et-EE" sz="1400" b="1" dirty="0">
                <a:solidFill>
                  <a:schemeClr val="tx2"/>
                </a:solidFill>
              </a:rPr>
              <a:t>energiahindade kiire tõus</a:t>
            </a:r>
            <a:endParaRPr lang="et-EE" sz="1400" dirty="0">
              <a:solidFill>
                <a:schemeClr val="tx2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76276E-A080-435A-ABFB-7666C1520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B57BB-25C3-416D-9983-9C1C96E7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Energia osa tööstuse kogukuludest on kiirelt kasvanud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E862EA-C033-4A77-9A30-064D2A970836}"/>
              </a:ext>
            </a:extLst>
          </p:cNvPr>
          <p:cNvSpPr>
            <a:spLocks/>
          </p:cNvSpPr>
          <p:nvPr/>
        </p:nvSpPr>
        <p:spPr>
          <a:xfrm>
            <a:off x="8860260" y="4519779"/>
            <a:ext cx="2673539" cy="128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dirty="0">
                <a:solidFill>
                  <a:schemeClr val="tx2"/>
                </a:solidFill>
              </a:rPr>
              <a:t>Võrreldes teiste sektoritega on </a:t>
            </a:r>
            <a:r>
              <a:rPr lang="et-EE" sz="1400" b="1" dirty="0">
                <a:solidFill>
                  <a:schemeClr val="tx2"/>
                </a:solidFill>
              </a:rPr>
              <a:t>toiduainetööstuse ettevõtetel energia osa kogukuludest </a:t>
            </a:r>
            <a:r>
              <a:rPr lang="et-EE" sz="1400" dirty="0">
                <a:solidFill>
                  <a:schemeClr val="tx2"/>
                </a:solidFill>
              </a:rPr>
              <a:t>kõige suurem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3749-EEC3-4CA4-ADB7-52817B8748FD}"/>
              </a:ext>
            </a:extLst>
          </p:cNvPr>
          <p:cNvSpPr txBox="1"/>
          <p:nvPr/>
        </p:nvSpPr>
        <p:spPr>
          <a:xfrm>
            <a:off x="9641629" y="6140317"/>
            <a:ext cx="417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>
                <a:solidFill>
                  <a:srgbClr val="512B2B"/>
                </a:solidFill>
              </a:rPr>
              <a:t>Keskmine %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A2AF8D-3A15-4C36-B60F-94134CA39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7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few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C49C4996-838D-48C1-BC66-3D29A88CFF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373782-6745-49AF-AC68-241022D62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263" y="4326013"/>
            <a:ext cx="5152901" cy="683264"/>
          </a:xfrm>
        </p:spPr>
        <p:txBody>
          <a:bodyPr/>
          <a:lstStyle/>
          <a:p>
            <a:r>
              <a:rPr lang="et-EE" dirty="0"/>
              <a:t>Turg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764640-F8D5-46BA-B601-F2FA83A5B4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E348A-832B-465C-B3D6-8C83C7F2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6042D-B90F-4F9C-AB21-CD607808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D49FF-2471-4093-81C5-491684DE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pPr/>
              <a:t>12</a:t>
            </a:fld>
            <a:endParaRPr lang="en-GB" noProof="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8174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F6A5B-9B43-437A-86A1-B192E919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Ettevõtted laiendavad ekspordihaaret uutele turgudele</a:t>
            </a:r>
            <a:endParaRPr lang="et-EE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B81DF75-C1D5-4696-9F77-9BBFEE04C679}"/>
              </a:ext>
            </a:extLst>
          </p:cNvPr>
          <p:cNvSpPr>
            <a:spLocks/>
          </p:cNvSpPr>
          <p:nvPr/>
        </p:nvSpPr>
        <p:spPr>
          <a:xfrm>
            <a:off x="9374610" y="4405479"/>
            <a:ext cx="2673539" cy="128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b="1" dirty="0">
                <a:solidFill>
                  <a:schemeClr val="tx2"/>
                </a:solidFill>
              </a:rPr>
              <a:t>59% toiduainetööstuse ettevõtetest </a:t>
            </a:r>
            <a:r>
              <a:rPr lang="et-EE" sz="1400" dirty="0">
                <a:solidFill>
                  <a:schemeClr val="tx2"/>
                </a:solidFill>
              </a:rPr>
              <a:t>plaanib laieneda uutele turgudele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30150F7-399B-499D-9274-F6A3814DE9EA}"/>
              </a:ext>
            </a:extLst>
          </p:cNvPr>
          <p:cNvSpPr>
            <a:spLocks/>
          </p:cNvSpPr>
          <p:nvPr/>
        </p:nvSpPr>
        <p:spPr>
          <a:xfrm>
            <a:off x="2799739" y="5217693"/>
            <a:ext cx="2847975" cy="473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fi-FI" sz="1400" b="1" dirty="0">
                <a:solidFill>
                  <a:schemeClr val="tx2"/>
                </a:solidFill>
              </a:rPr>
              <a:t>Eesti oli </a:t>
            </a:r>
            <a:r>
              <a:rPr lang="fi-FI" sz="1400" b="1" dirty="0" err="1">
                <a:solidFill>
                  <a:schemeClr val="tx2"/>
                </a:solidFill>
              </a:rPr>
              <a:t>peamine</a:t>
            </a:r>
            <a:r>
              <a:rPr lang="fi-FI" sz="1400" b="1" dirty="0">
                <a:solidFill>
                  <a:schemeClr val="tx2"/>
                </a:solidFill>
              </a:rPr>
              <a:t> </a:t>
            </a:r>
            <a:r>
              <a:rPr lang="fi-FI" sz="1400" b="1" dirty="0" err="1">
                <a:solidFill>
                  <a:schemeClr val="tx2"/>
                </a:solidFill>
              </a:rPr>
              <a:t>sihtriik</a:t>
            </a:r>
            <a:r>
              <a:rPr lang="et-EE" sz="1400" b="1" dirty="0">
                <a:solidFill>
                  <a:schemeClr val="tx2"/>
                </a:solidFill>
              </a:rPr>
              <a:t>: </a:t>
            </a:r>
            <a:r>
              <a:rPr lang="fi-FI" sz="1400" b="1" dirty="0">
                <a:solidFill>
                  <a:schemeClr val="tx2"/>
                </a:solidFill>
              </a:rPr>
              <a:t>7</a:t>
            </a:r>
            <a:r>
              <a:rPr lang="et-EE" sz="1400" b="1" dirty="0">
                <a:solidFill>
                  <a:schemeClr val="tx2"/>
                </a:solidFill>
              </a:rPr>
              <a:t>4</a:t>
            </a:r>
            <a:r>
              <a:rPr lang="fi-FI" sz="1400" b="1" dirty="0">
                <a:solidFill>
                  <a:schemeClr val="tx2"/>
                </a:solidFill>
              </a:rPr>
              <a:t>%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63351C-938F-4B9C-9608-9EC9A8C68F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4225" y="1843507"/>
            <a:ext cx="5111750" cy="401553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FC804AB-FAEC-4371-BBC7-6948792365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indoor, person, kitchen appliance&#10;&#10;Description automatically generated">
            <a:extLst>
              <a:ext uri="{FF2B5EF4-FFF2-40B4-BE49-F238E27FC236}">
                <a16:creationId xmlns:a16="http://schemas.microsoft.com/office/drawing/2014/main" id="{813693F3-5665-41E9-A331-A2B895AAFA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r="1" b="7915"/>
          <a:stretch/>
        </p:blipFill>
        <p:spPr>
          <a:xfrm>
            <a:off x="2879726" y="1332000"/>
            <a:ext cx="9312275" cy="552600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2606E-1055-40FD-815B-4F27AF9C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22" y="752384"/>
            <a:ext cx="6340488" cy="1623066"/>
          </a:xfrm>
        </p:spPr>
        <p:txBody>
          <a:bodyPr anchor="ctr">
            <a:normAutofit/>
          </a:bodyPr>
          <a:lstStyle/>
          <a:p>
            <a:r>
              <a:rPr lang="et-EE"/>
              <a:t>Tööjõud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898A0CA-8AFB-D1BA-B561-E2F0EAA9F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722" y="2650117"/>
            <a:ext cx="4312904" cy="72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CBBA1-D521-4E9C-AB48-6DB4FB0D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Spetsialistide vajadus on aasta-aastalt kasvanud</a:t>
            </a:r>
            <a:endParaRPr lang="et-EE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0AC582B-8AD6-4686-90A2-0D35FF571EA1}"/>
              </a:ext>
            </a:extLst>
          </p:cNvPr>
          <p:cNvSpPr>
            <a:spLocks/>
          </p:cNvSpPr>
          <p:nvPr/>
        </p:nvSpPr>
        <p:spPr>
          <a:xfrm>
            <a:off x="8891081" y="4630366"/>
            <a:ext cx="2675105" cy="13370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b="1" dirty="0">
                <a:solidFill>
                  <a:schemeClr val="tx2"/>
                </a:solidFill>
              </a:rPr>
              <a:t>Väikeettevõtetel</a:t>
            </a:r>
            <a:r>
              <a:rPr lang="et-EE" sz="1400" dirty="0">
                <a:solidFill>
                  <a:schemeClr val="tx2"/>
                </a:solidFill>
              </a:rPr>
              <a:t> esineb kõige rohkem puudusi </a:t>
            </a:r>
            <a:r>
              <a:rPr lang="et-EE" sz="1400" b="1" dirty="0">
                <a:solidFill>
                  <a:schemeClr val="tx2"/>
                </a:solidFill>
              </a:rPr>
              <a:t>valdkonna oskustöölistest </a:t>
            </a:r>
            <a:r>
              <a:rPr lang="et-EE" sz="1400" dirty="0">
                <a:solidFill>
                  <a:schemeClr val="tx2"/>
                </a:solidFill>
              </a:rPr>
              <a:t>ning </a:t>
            </a:r>
            <a:r>
              <a:rPr lang="et-EE" sz="1400" b="1" dirty="0">
                <a:solidFill>
                  <a:schemeClr val="tx2"/>
                </a:solidFill>
              </a:rPr>
              <a:t>tootmistehnoloogidest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93C2535-2D1C-4544-B190-7D034CAC3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476" y="1533905"/>
            <a:ext cx="10344813" cy="44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16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2DAB-10BA-464C-99A0-436B487B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Ettevõtete peamised takistused sobivate töötajate leidmisel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D8A3384-8A15-4EEF-8BD9-BC9B27DCEEC5}"/>
              </a:ext>
            </a:extLst>
          </p:cNvPr>
          <p:cNvSpPr>
            <a:spLocks/>
          </p:cNvSpPr>
          <p:nvPr/>
        </p:nvSpPr>
        <p:spPr>
          <a:xfrm>
            <a:off x="8614328" y="2407596"/>
            <a:ext cx="2673539" cy="128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b="1" dirty="0">
                <a:solidFill>
                  <a:schemeClr val="tx2"/>
                </a:solidFill>
              </a:rPr>
              <a:t>Suurettevõtetel</a:t>
            </a:r>
            <a:r>
              <a:rPr lang="et-EE" sz="1400" dirty="0">
                <a:solidFill>
                  <a:schemeClr val="tx2"/>
                </a:solidFill>
              </a:rPr>
              <a:t> esinevad kõige suuremad takistused </a:t>
            </a:r>
            <a:r>
              <a:rPr lang="et-EE" sz="1400" b="1" dirty="0">
                <a:solidFill>
                  <a:schemeClr val="tx2"/>
                </a:solidFill>
              </a:rPr>
              <a:t>väljaõppe raskusel </a:t>
            </a:r>
            <a:r>
              <a:rPr lang="et-EE" sz="1400" dirty="0">
                <a:solidFill>
                  <a:schemeClr val="tx2"/>
                </a:solidFill>
              </a:rPr>
              <a:t> ja </a:t>
            </a:r>
            <a:r>
              <a:rPr lang="et-EE" sz="1400" b="1" dirty="0">
                <a:solidFill>
                  <a:schemeClr val="tx2"/>
                </a:solidFill>
              </a:rPr>
              <a:t> tööajas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8FDC2BA-7482-4C65-A4F0-321C63F098E4}"/>
              </a:ext>
            </a:extLst>
          </p:cNvPr>
          <p:cNvSpPr>
            <a:spLocks/>
          </p:cNvSpPr>
          <p:nvPr/>
        </p:nvSpPr>
        <p:spPr>
          <a:xfrm>
            <a:off x="8614327" y="4111810"/>
            <a:ext cx="2673539" cy="128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b="1" dirty="0">
                <a:solidFill>
                  <a:schemeClr val="tx2"/>
                </a:solidFill>
              </a:rPr>
              <a:t>Väikeettevõtetel</a:t>
            </a:r>
            <a:r>
              <a:rPr lang="et-EE" sz="1400" dirty="0">
                <a:solidFill>
                  <a:schemeClr val="tx2"/>
                </a:solidFill>
              </a:rPr>
              <a:t> esinevad kõige suuremad takistused </a:t>
            </a:r>
            <a:r>
              <a:rPr lang="et-EE" sz="1400" b="1" dirty="0">
                <a:solidFill>
                  <a:schemeClr val="tx2"/>
                </a:solidFill>
              </a:rPr>
              <a:t>tööajas </a:t>
            </a:r>
            <a:r>
              <a:rPr lang="et-EE" sz="1400" dirty="0">
                <a:solidFill>
                  <a:schemeClr val="tx2"/>
                </a:solidFill>
              </a:rPr>
              <a:t>ja </a:t>
            </a:r>
            <a:r>
              <a:rPr lang="et-EE" sz="1400" b="1" dirty="0">
                <a:solidFill>
                  <a:schemeClr val="tx2"/>
                </a:solidFill>
              </a:rPr>
              <a:t>regulatsioonide </a:t>
            </a:r>
            <a:r>
              <a:rPr lang="et-EE" sz="1400" b="1" dirty="0" err="1">
                <a:solidFill>
                  <a:schemeClr val="tx2"/>
                </a:solidFill>
              </a:rPr>
              <a:t>välistööjõu</a:t>
            </a:r>
            <a:r>
              <a:rPr lang="et-EE" sz="1400" b="1" dirty="0">
                <a:solidFill>
                  <a:schemeClr val="tx2"/>
                </a:solidFill>
              </a:rPr>
              <a:t> kasutamisel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ABD00E-B640-4AB6-AF86-98B32DF9B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224" y="1763713"/>
            <a:ext cx="7947975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1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9469-FDC1-44C7-B273-6D7AE9C8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dirty="0"/>
              <a:t>Prognoositakse töötajatele palga tõusu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AE77F-A956-4970-842B-5A98B8DCBB9C}"/>
              </a:ext>
            </a:extLst>
          </p:cNvPr>
          <p:cNvSpPr txBox="1"/>
          <p:nvPr/>
        </p:nvSpPr>
        <p:spPr>
          <a:xfrm>
            <a:off x="838199" y="1825625"/>
            <a:ext cx="436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t-EE" sz="1800" b="1" i="0" u="sng" strike="noStrike" kern="1200" cap="none" spc="0" normalizeH="0" baseline="0" noProof="0" dirty="0">
              <a:ln>
                <a:noFill/>
              </a:ln>
              <a:solidFill>
                <a:srgbClr val="512B2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512B2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0C40B2D-51DB-4BF7-AC47-F2186D397BAD}"/>
              </a:ext>
            </a:extLst>
          </p:cNvPr>
          <p:cNvSpPr>
            <a:spLocks/>
          </p:cNvSpPr>
          <p:nvPr/>
        </p:nvSpPr>
        <p:spPr>
          <a:xfrm>
            <a:off x="1046376" y="2526064"/>
            <a:ext cx="3169370" cy="26201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pPr>
              <a:spcBef>
                <a:spcPts val="600"/>
              </a:spcBef>
            </a:pPr>
            <a:endParaRPr lang="et-EE" sz="14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et-EE" sz="1400" b="1" u="sng" dirty="0">
                <a:solidFill>
                  <a:schemeClr val="tx2"/>
                </a:solidFill>
              </a:rPr>
              <a:t>Toiduainetööstus:</a:t>
            </a:r>
          </a:p>
          <a:p>
            <a:pPr>
              <a:spcBef>
                <a:spcPts val="600"/>
              </a:spcBef>
            </a:pPr>
            <a:r>
              <a:rPr lang="et-EE" sz="1400" b="1" dirty="0">
                <a:solidFill>
                  <a:schemeClr val="tx2"/>
                </a:solidFill>
              </a:rPr>
              <a:t>93% </a:t>
            </a:r>
            <a:r>
              <a:rPr lang="et-EE" sz="1400" dirty="0">
                <a:solidFill>
                  <a:schemeClr val="tx2"/>
                </a:solidFill>
              </a:rPr>
              <a:t>ettevõtetest prognoosib </a:t>
            </a:r>
            <a:r>
              <a:rPr lang="et-EE" sz="1400" b="1" dirty="0">
                <a:solidFill>
                  <a:schemeClr val="tx2"/>
                </a:solidFill>
              </a:rPr>
              <a:t>keskmise palga kasvu </a:t>
            </a:r>
          </a:p>
          <a:p>
            <a:pPr>
              <a:spcBef>
                <a:spcPts val="600"/>
              </a:spcBef>
            </a:pPr>
            <a:r>
              <a:rPr lang="et-EE" sz="1400" b="1" dirty="0">
                <a:solidFill>
                  <a:schemeClr val="tx2"/>
                </a:solidFill>
              </a:rPr>
              <a:t>7% </a:t>
            </a:r>
            <a:r>
              <a:rPr lang="et-EE" sz="1400" dirty="0">
                <a:solidFill>
                  <a:schemeClr val="tx2"/>
                </a:solidFill>
              </a:rPr>
              <a:t>prognoosib </a:t>
            </a:r>
            <a:r>
              <a:rPr lang="et-EE" sz="1400" b="1" dirty="0">
                <a:solidFill>
                  <a:schemeClr val="tx2"/>
                </a:solidFill>
              </a:rPr>
              <a:t>keskmise palga samaks jäämist</a:t>
            </a:r>
            <a:endParaRPr lang="et-EE" sz="1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et-EE" sz="1400" b="1" dirty="0">
                <a:solidFill>
                  <a:schemeClr val="tx2"/>
                </a:solidFill>
              </a:rPr>
              <a:t>0% </a:t>
            </a:r>
            <a:r>
              <a:rPr lang="et-EE" sz="1400" dirty="0">
                <a:solidFill>
                  <a:schemeClr val="tx2"/>
                </a:solidFill>
              </a:rPr>
              <a:t>prognoosib </a:t>
            </a:r>
            <a:r>
              <a:rPr lang="et-EE" sz="1400" b="1" dirty="0">
                <a:solidFill>
                  <a:schemeClr val="tx2"/>
                </a:solidFill>
              </a:rPr>
              <a:t>keskmise palga vähenemist</a:t>
            </a:r>
          </a:p>
          <a:p>
            <a:pPr>
              <a:spcBef>
                <a:spcPts val="600"/>
              </a:spcBef>
            </a:pPr>
            <a:endParaRPr lang="et-EE" sz="14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A2EBEB-2555-4C25-9BB5-293960CF6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2396" y="1748587"/>
            <a:ext cx="6552203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7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97741DEF-8410-4B80-AEB8-2C4A6E364D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 r="1" b="9787"/>
          <a:stretch/>
        </p:blipFill>
        <p:spPr>
          <a:xfrm>
            <a:off x="2879726" y="1332000"/>
            <a:ext cx="9312275" cy="552600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605FB-20F4-465D-AC7B-A9C5CC76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22" y="752384"/>
            <a:ext cx="6340488" cy="1623066"/>
          </a:xfrm>
        </p:spPr>
        <p:txBody>
          <a:bodyPr anchor="ctr">
            <a:normAutofit/>
          </a:bodyPr>
          <a:lstStyle/>
          <a:p>
            <a:r>
              <a:rPr lang="et-EE" dirty="0"/>
              <a:t>Investeeringud</a:t>
            </a:r>
            <a:endParaRPr lang="et-E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BF14AF4-D947-0A6A-A1AC-FF392CBDD5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722" y="2650117"/>
            <a:ext cx="4312904" cy="72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15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02AB-93FC-451C-8AFD-2360D941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dirty="0"/>
              <a:t>Ettevõtete investeeringud 2021 ja prognoositud investeeringud 2022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35A17-626F-44BE-9BBE-DAFFDCB4BF2E}"/>
              </a:ext>
            </a:extLst>
          </p:cNvPr>
          <p:cNvSpPr txBox="1"/>
          <p:nvPr/>
        </p:nvSpPr>
        <p:spPr>
          <a:xfrm>
            <a:off x="8844780" y="6038463"/>
            <a:ext cx="322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dirty="0">
                <a:solidFill>
                  <a:schemeClr val="tx2"/>
                </a:solidFill>
              </a:rPr>
              <a:t>2022 – prognoositud numbrid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EA6E8543-32DF-40D9-A5A6-2827494C5E00}"/>
              </a:ext>
            </a:extLst>
          </p:cNvPr>
          <p:cNvSpPr/>
          <p:nvPr/>
        </p:nvSpPr>
        <p:spPr>
          <a:xfrm>
            <a:off x="8676267" y="1258382"/>
            <a:ext cx="2130359" cy="2059431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75547-C769-49AA-B447-806DC47F826D}"/>
              </a:ext>
            </a:extLst>
          </p:cNvPr>
          <p:cNvSpPr txBox="1"/>
          <p:nvPr/>
        </p:nvSpPr>
        <p:spPr>
          <a:xfrm>
            <a:off x="8584702" y="1967563"/>
            <a:ext cx="240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>
                <a:solidFill>
                  <a:schemeClr val="bg1"/>
                </a:solidFill>
                <a:latin typeface="+mj-lt"/>
              </a:rPr>
              <a:t>Investeeringute keskmine tasuvusaeg: 5,3 aastat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7266DFF-E49C-4172-A2CB-817020F0ED4A}"/>
              </a:ext>
            </a:extLst>
          </p:cNvPr>
          <p:cNvSpPr/>
          <p:nvPr/>
        </p:nvSpPr>
        <p:spPr>
          <a:xfrm>
            <a:off x="8676267" y="3681647"/>
            <a:ext cx="2130359" cy="2059431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963B8-5366-4E92-8CA2-86ABBBFED278}"/>
              </a:ext>
            </a:extLst>
          </p:cNvPr>
          <p:cNvSpPr txBox="1"/>
          <p:nvPr/>
        </p:nvSpPr>
        <p:spPr>
          <a:xfrm>
            <a:off x="8540406" y="4287239"/>
            <a:ext cx="2402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>
                <a:solidFill>
                  <a:schemeClr val="bg1"/>
                </a:solidFill>
                <a:latin typeface="+mj-lt"/>
              </a:rPr>
              <a:t>Toiduainetööstus plaanib vähendada investeeringuid:</a:t>
            </a:r>
          </a:p>
          <a:p>
            <a:pPr algn="ctr"/>
            <a:r>
              <a:rPr lang="et-EE" sz="1600" dirty="0">
                <a:solidFill>
                  <a:schemeClr val="bg1"/>
                </a:solidFill>
                <a:latin typeface="+mj-lt"/>
              </a:rPr>
              <a:t>1.8%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5E72EF-C65D-47BD-B3A7-C1771719F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7017" y="1863338"/>
            <a:ext cx="7521319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4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A9E752-7A3D-4C34-8D74-78AC9373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21" y="752384"/>
            <a:ext cx="7659079" cy="162306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t-EE" sz="4400" dirty="0">
                <a:solidFill>
                  <a:prstClr val="white"/>
                </a:solidFill>
                <a:latin typeface="Arial"/>
              </a:rPr>
              <a:t>Toiduainetööstus</a:t>
            </a:r>
            <a:br>
              <a:rPr lang="en-GB" sz="4400" dirty="0">
                <a:solidFill>
                  <a:prstClr val="white"/>
                </a:solidFill>
                <a:latin typeface="Arial"/>
              </a:rPr>
            </a:br>
            <a:r>
              <a:rPr lang="et-EE" sz="2800" dirty="0">
                <a:solidFill>
                  <a:srgbClr val="512B2B"/>
                </a:solidFill>
                <a:latin typeface="Arial"/>
              </a:rPr>
              <a:t>Tähtsamaid majandussektoreid Eestis</a:t>
            </a:r>
            <a:endParaRPr lang="et-EE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A8C1E-4641-471E-AA62-B851D93067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721" y="2375450"/>
            <a:ext cx="4114800" cy="3455500"/>
          </a:xfrm>
        </p:spPr>
        <p:txBody>
          <a:bodyPr/>
          <a:lstStyle/>
          <a:p>
            <a:pPr lvl="0">
              <a:spcBef>
                <a:spcPts val="600"/>
              </a:spcBef>
              <a:buClrTx/>
              <a:defRPr/>
            </a:pPr>
            <a:r>
              <a:rPr lang="en-GB" dirty="0">
                <a:solidFill>
                  <a:srgbClr val="512B2B"/>
                </a:solidFill>
              </a:rPr>
              <a:t>~ </a:t>
            </a:r>
            <a:r>
              <a:rPr lang="et-EE" dirty="0">
                <a:solidFill>
                  <a:srgbClr val="512B2B"/>
                </a:solidFill>
                <a:latin typeface="Arial"/>
              </a:rPr>
              <a:t>14,8 tuhat töökohta</a:t>
            </a:r>
            <a:endParaRPr lang="en-GB" dirty="0">
              <a:solidFill>
                <a:srgbClr val="512B2B"/>
              </a:solidFill>
              <a:latin typeface="Arial"/>
            </a:endParaRPr>
          </a:p>
          <a:p>
            <a:pPr>
              <a:spcBef>
                <a:spcPts val="600"/>
              </a:spcBef>
              <a:buClrTx/>
              <a:defRPr/>
            </a:pPr>
            <a:r>
              <a:rPr lang="et-EE" dirty="0">
                <a:solidFill>
                  <a:srgbClr val="512B2B"/>
                </a:solidFill>
                <a:latin typeface="Arial"/>
              </a:rPr>
              <a:t>Müügitulu (2021) 2,3 miljardit eurot</a:t>
            </a:r>
          </a:p>
          <a:p>
            <a:pPr>
              <a:spcBef>
                <a:spcPts val="600"/>
              </a:spcBef>
              <a:buClrTx/>
              <a:defRPr/>
            </a:pPr>
            <a:r>
              <a:rPr lang="et-EE" dirty="0">
                <a:solidFill>
                  <a:srgbClr val="512B2B"/>
                </a:solidFill>
                <a:latin typeface="Arial"/>
              </a:rPr>
              <a:t>Eksport 640 miljonit eurot</a:t>
            </a:r>
          </a:p>
          <a:p>
            <a:pPr>
              <a:spcBef>
                <a:spcPts val="600"/>
              </a:spcBef>
              <a:buClrTx/>
              <a:defRPr/>
            </a:pPr>
            <a:endParaRPr lang="et-EE" dirty="0">
              <a:solidFill>
                <a:srgbClr val="512B2B"/>
              </a:solidFill>
              <a:latin typeface="Arial"/>
            </a:endParaRPr>
          </a:p>
          <a:p>
            <a:pPr>
              <a:spcBef>
                <a:spcPts val="600"/>
              </a:spcBef>
              <a:buClrTx/>
              <a:defRPr/>
            </a:pPr>
            <a:r>
              <a:rPr lang="et-EE" dirty="0">
                <a:solidFill>
                  <a:srgbClr val="512B2B"/>
                </a:solidFill>
                <a:latin typeface="Arial"/>
              </a:rPr>
              <a:t>Eesti päritolu kaupade kogueksport oli </a:t>
            </a:r>
            <a:r>
              <a:rPr lang="en-GB" dirty="0">
                <a:solidFill>
                  <a:srgbClr val="512B2B"/>
                </a:solidFill>
                <a:latin typeface="Arial"/>
              </a:rPr>
              <a:t>1</a:t>
            </a:r>
            <a:r>
              <a:rPr lang="et-EE" dirty="0">
                <a:solidFill>
                  <a:srgbClr val="512B2B"/>
                </a:solidFill>
                <a:latin typeface="Arial"/>
              </a:rPr>
              <a:t>3,1</a:t>
            </a:r>
            <a:r>
              <a:rPr lang="en-GB" dirty="0">
                <a:solidFill>
                  <a:srgbClr val="512B2B"/>
                </a:solidFill>
                <a:latin typeface="Arial"/>
              </a:rPr>
              <a:t> </a:t>
            </a:r>
            <a:r>
              <a:rPr lang="et-EE" dirty="0">
                <a:solidFill>
                  <a:srgbClr val="512B2B"/>
                </a:solidFill>
                <a:latin typeface="Arial"/>
              </a:rPr>
              <a:t>miljardit eurot</a:t>
            </a:r>
          </a:p>
          <a:p>
            <a:pPr>
              <a:spcBef>
                <a:spcPts val="600"/>
              </a:spcBef>
              <a:buClrTx/>
              <a:defRPr/>
            </a:pPr>
            <a:endParaRPr lang="et-EE" dirty="0">
              <a:solidFill>
                <a:srgbClr val="512B2B"/>
              </a:solidFill>
              <a:latin typeface="Arial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2242A-1915-4E78-8564-C3A173AD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62D14-7B9B-4107-B47F-CB6D6C497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D750F-9940-42EF-B763-6533013F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7" name="Picture Placeholder 16" descr="A few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BC8A2D69-C33E-422E-920A-BC27AE4BD7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3184" r="29173" b="40404"/>
          <a:stretch/>
        </p:blipFill>
        <p:spPr>
          <a:xfrm>
            <a:off x="3311817" y="2120793"/>
            <a:ext cx="8880183" cy="4737206"/>
          </a:xfrm>
        </p:spPr>
      </p:pic>
    </p:spTree>
    <p:extLst>
      <p:ext uri="{BB962C8B-B14F-4D97-AF65-F5344CB8AC3E}">
        <p14:creationId xmlns:p14="http://schemas.microsoft.com/office/powerpoint/2010/main" val="519388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9E2A-8CEA-4C6E-BD11-03E45347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Keskmisest</a:t>
            </a:r>
            <a:r>
              <a:rPr lang="et-EE" sz="3600" dirty="0"/>
              <a:t> olulisem nii tootearendus, kui keskkond</a:t>
            </a:r>
            <a:endParaRPr lang="et-EE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8464D39-8225-4471-BACB-8B61188F0A3D}"/>
              </a:ext>
            </a:extLst>
          </p:cNvPr>
          <p:cNvSpPr>
            <a:spLocks/>
          </p:cNvSpPr>
          <p:nvPr/>
        </p:nvSpPr>
        <p:spPr>
          <a:xfrm>
            <a:off x="8655646" y="4182379"/>
            <a:ext cx="2873336" cy="1752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b="1" dirty="0">
                <a:solidFill>
                  <a:schemeClr val="tx2"/>
                </a:solidFill>
              </a:rPr>
              <a:t>Toiduainetööstuse </a:t>
            </a:r>
            <a:r>
              <a:rPr lang="et-EE" sz="1400" dirty="0">
                <a:solidFill>
                  <a:schemeClr val="tx2"/>
                </a:solidFill>
              </a:rPr>
              <a:t>ettevõtetel on märkimisväärselt suurem eesmärk investeerida </a:t>
            </a:r>
            <a:r>
              <a:rPr lang="et-EE" sz="1400" b="1" dirty="0">
                <a:solidFill>
                  <a:schemeClr val="tx2"/>
                </a:solidFill>
              </a:rPr>
              <a:t>keskkonna-säästlikkusse </a:t>
            </a:r>
            <a:r>
              <a:rPr lang="et-EE" sz="1400" dirty="0">
                <a:solidFill>
                  <a:schemeClr val="tx2"/>
                </a:solidFill>
              </a:rPr>
              <a:t>võrreldes kogu tööstusega</a:t>
            </a:r>
            <a:endParaRPr lang="et-EE" sz="1400" b="1" dirty="0">
              <a:solidFill>
                <a:schemeClr val="tx2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A80B92-9163-468C-AA2A-1BEB6EA4A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225" y="1767104"/>
            <a:ext cx="10621963" cy="416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39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4DA1-7974-480A-887E-664901AB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err="1"/>
              <a:t>Kui</a:t>
            </a:r>
            <a:r>
              <a:rPr lang="fi-FI" sz="3600" dirty="0"/>
              <a:t> </a:t>
            </a:r>
            <a:r>
              <a:rPr lang="fi-FI" sz="3600" dirty="0" err="1"/>
              <a:t>suur</a:t>
            </a:r>
            <a:r>
              <a:rPr lang="fi-FI" sz="3600" dirty="0"/>
              <a:t> osa </a:t>
            </a:r>
            <a:r>
              <a:rPr lang="fi-FI" sz="3600" dirty="0" err="1"/>
              <a:t>Teie</a:t>
            </a:r>
            <a:r>
              <a:rPr lang="fi-FI" sz="3600" dirty="0"/>
              <a:t> </a:t>
            </a:r>
            <a:r>
              <a:rPr lang="fi-FI" sz="3600" dirty="0" err="1"/>
              <a:t>ettevõtte</a:t>
            </a:r>
            <a:r>
              <a:rPr lang="fi-FI" sz="3600" dirty="0"/>
              <a:t> </a:t>
            </a:r>
            <a:r>
              <a:rPr lang="fi-FI" sz="3600" dirty="0" err="1"/>
              <a:t>protsessidest</a:t>
            </a:r>
            <a:r>
              <a:rPr lang="fi-FI" sz="3600" dirty="0"/>
              <a:t> on </a:t>
            </a:r>
            <a:r>
              <a:rPr lang="fi-FI" sz="3600" dirty="0" err="1"/>
              <a:t>praegu</a:t>
            </a:r>
            <a:r>
              <a:rPr lang="fi-FI" sz="3600" dirty="0"/>
              <a:t> </a:t>
            </a:r>
            <a:r>
              <a:rPr lang="fi-FI" sz="3600" dirty="0" err="1"/>
              <a:t>automatiseeritud</a:t>
            </a:r>
            <a:r>
              <a:rPr lang="et-EE" sz="3600" dirty="0"/>
              <a:t> ja </a:t>
            </a:r>
            <a:r>
              <a:rPr lang="fi-FI" sz="3600" dirty="0" err="1"/>
              <a:t>digitaliseeritud</a:t>
            </a:r>
            <a:r>
              <a:rPr lang="fi-FI" sz="3600" dirty="0"/>
              <a:t>?</a:t>
            </a:r>
            <a:endParaRPr lang="et-E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C2DB4-6F3A-4911-A313-28D032807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71" y="1734530"/>
            <a:ext cx="5310076" cy="417002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8F8062-D7CE-43B4-89FA-1F02BA457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4411" y="1734530"/>
            <a:ext cx="5316173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6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6B13-F33F-4BA5-B477-87B54A97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33% investeeringute eelarvest plaanitakse suunata automatiseerimisse ja digitaliseerimisse</a:t>
            </a:r>
            <a:endParaRPr lang="et-E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6C8639-970F-4495-AD6C-10350CB59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5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8AD0C-50E6-44AC-B08A-91025755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Peamised tegurid, mis hoiavad investeerimist tagasi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21142B3E-01AD-4EB5-95EA-1179EA530BE1}"/>
              </a:ext>
            </a:extLst>
          </p:cNvPr>
          <p:cNvSpPr/>
          <p:nvPr/>
        </p:nvSpPr>
        <p:spPr>
          <a:xfrm>
            <a:off x="8443607" y="2713872"/>
            <a:ext cx="2543174" cy="2423568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9669B-C2A5-4A1B-8AD4-8126FF463613}"/>
              </a:ext>
            </a:extLst>
          </p:cNvPr>
          <p:cNvSpPr txBox="1"/>
          <p:nvPr/>
        </p:nvSpPr>
        <p:spPr>
          <a:xfrm>
            <a:off x="8514154" y="3208500"/>
            <a:ext cx="2402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>
                <a:solidFill>
                  <a:schemeClr val="bg1"/>
                </a:solidFill>
                <a:latin typeface="+mj-lt"/>
              </a:rPr>
              <a:t>Peamisteks takistusteks on ebakindlus majanduskeskkonna suhtes ja pikk tasuvusaeg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90ADAD-36AA-478F-A3CC-31E4DB239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342" y="1753986"/>
            <a:ext cx="7307992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8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168F-8263-4FFA-84A3-14576D8A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Automatiseerimist ja digitaliseerimist hoiavad tagasi mitmed tegurid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4B7093-4BE0-4E0B-AD04-2619F5AA9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33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823C3A1-B8BC-4013-8416-ABE61A19DF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 b="549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0E378-D0D2-4FE8-8555-0435202DE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Jätkusuutlikkus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83A74-7B72-455A-BBD6-76C83E397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8286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E705-15ED-41E9-B394-69A74DB5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Mitmed toiduainetööstuse ettevõtted on juba kaardistanud tegevusplaani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4B2CE8-E164-4769-A707-64C72B26F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98" y="1763713"/>
            <a:ext cx="10617616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21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2BD0-C7DF-4EC8-8F57-EB0F72364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Mõju tulevikus veelgi olulisem</a:t>
            </a:r>
            <a:endParaRPr lang="et-E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A928C-21E7-4B4B-8A83-BF05F5426201}"/>
              </a:ext>
            </a:extLst>
          </p:cNvPr>
          <p:cNvSpPr txBox="1"/>
          <p:nvPr/>
        </p:nvSpPr>
        <p:spPr>
          <a:xfrm>
            <a:off x="3216832" y="1225269"/>
            <a:ext cx="584413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t-EE" sz="1600" b="1" i="0" u="none" strike="noStrike" baseline="0" dirty="0">
                <a:solidFill>
                  <a:schemeClr val="tx2"/>
                </a:solidFill>
                <a:effectLst/>
                <a:cs typeface="Calibri" panose="020F0502020204030204" pitchFamily="34" charset="0"/>
              </a:rPr>
              <a:t>Kuivõrd mõjutavad jätkusuutlikkusega seotud muutused Teie ettevõtet 5 palli skaalal?</a:t>
            </a:r>
            <a:endParaRPr lang="et-EE" sz="160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87894B-3709-4B90-B09D-71D2B907A923}"/>
              </a:ext>
            </a:extLst>
          </p:cNvPr>
          <p:cNvSpPr>
            <a:spLocks/>
          </p:cNvSpPr>
          <p:nvPr/>
        </p:nvSpPr>
        <p:spPr>
          <a:xfrm>
            <a:off x="9369328" y="5962663"/>
            <a:ext cx="1876157" cy="584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200" b="1" dirty="0">
                <a:solidFill>
                  <a:schemeClr val="tx2"/>
                </a:solidFill>
              </a:rPr>
              <a:t>1 – ei mõjuta üldse</a:t>
            </a:r>
          </a:p>
          <a:p>
            <a:r>
              <a:rPr lang="et-EE" sz="1200" b="1" dirty="0">
                <a:solidFill>
                  <a:schemeClr val="tx2"/>
                </a:solidFill>
              </a:rPr>
              <a:t>5 – mõjutavad väga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2AAAD5-5D1E-4E16-9F33-244014DAD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823" y="1841362"/>
            <a:ext cx="10620152" cy="2145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ADC49D-DC18-453E-A886-85C1600B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10" y="3933873"/>
            <a:ext cx="1053480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1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DB72-8553-43F0-8A9F-215F007C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Tegevusplaanid keskkonnasäästlikkuse osas on iga ettevõtja töölaual</a:t>
            </a:r>
            <a:endParaRPr lang="et-EE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560544F-E1C3-4764-A6F7-85E71F9D6772}"/>
              </a:ext>
            </a:extLst>
          </p:cNvPr>
          <p:cNvSpPr>
            <a:spLocks/>
          </p:cNvSpPr>
          <p:nvPr/>
        </p:nvSpPr>
        <p:spPr>
          <a:xfrm>
            <a:off x="8938451" y="4186288"/>
            <a:ext cx="2873336" cy="1752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144000" rIns="216000" bIns="108000" rtlCol="0" anchor="ctr" anchorCtr="0"/>
          <a:lstStyle/>
          <a:p>
            <a:r>
              <a:rPr lang="et-EE" sz="1400" b="1" dirty="0">
                <a:solidFill>
                  <a:schemeClr val="tx2"/>
                </a:solidFill>
              </a:rPr>
              <a:t>Toiduainetööstuse </a:t>
            </a:r>
            <a:r>
              <a:rPr lang="et-EE" sz="1400" dirty="0">
                <a:solidFill>
                  <a:schemeClr val="tx2"/>
                </a:solidFill>
              </a:rPr>
              <a:t>ettevõtetel on oluline investeerida </a:t>
            </a:r>
            <a:r>
              <a:rPr lang="et-EE" sz="1400" b="1" dirty="0">
                <a:solidFill>
                  <a:schemeClr val="tx2"/>
                </a:solidFill>
              </a:rPr>
              <a:t>energiaefektiivsusesse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76720-3284-4188-8647-7FFCE22D6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3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0EED2-F699-481F-99F1-9E3C1B07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Jätkusuutlikkus väljendub ettevõtete jaoks erinevalt</a:t>
            </a:r>
            <a:endParaRPr lang="et-EE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EE9B5CB-7B2B-4509-831E-11386DFD0F5F}"/>
              </a:ext>
            </a:extLst>
          </p:cNvPr>
          <p:cNvSpPr/>
          <p:nvPr/>
        </p:nvSpPr>
        <p:spPr>
          <a:xfrm>
            <a:off x="8782972" y="3543431"/>
            <a:ext cx="2543174" cy="2423568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8D9CC-6263-4752-A1AE-4C7DC264FCE9}"/>
              </a:ext>
            </a:extLst>
          </p:cNvPr>
          <p:cNvSpPr txBox="1"/>
          <p:nvPr/>
        </p:nvSpPr>
        <p:spPr>
          <a:xfrm>
            <a:off x="8853519" y="4339716"/>
            <a:ext cx="2402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>
                <a:solidFill>
                  <a:schemeClr val="bg1"/>
                </a:solidFill>
                <a:latin typeface="+mj-lt"/>
              </a:rPr>
              <a:t>Toiduainetööstuse ettevõtetel on jätkusuutlikkus olulisel kohal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085F18-4EAB-4519-8341-242BAC60A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065" y="1570746"/>
            <a:ext cx="9981869" cy="44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0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D7B0-7B34-48BC-8548-B0668888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Toiduainetööstuse käive on kasvanud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85E0A-4594-4285-A8E3-D225295C7C97}"/>
              </a:ext>
            </a:extLst>
          </p:cNvPr>
          <p:cNvSpPr txBox="1"/>
          <p:nvPr/>
        </p:nvSpPr>
        <p:spPr>
          <a:xfrm>
            <a:off x="10012471" y="6376335"/>
            <a:ext cx="182131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10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Allikas. Eesti Statistikaamet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1CD242-A38D-4245-B151-F2E09CB1C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98" y="1763713"/>
            <a:ext cx="10617616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8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89CA7-9F41-4896-BF54-5F1E3A3F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Regulatsioonid, turu ja tarbijate ootused mõjutavad ettevõtete raporteerimist!</a:t>
            </a:r>
            <a:endParaRPr lang="et-E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5ABF07-2650-46BF-BE23-D70C48A90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98" y="1763713"/>
            <a:ext cx="10617616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6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3C21-FC74-4839-84A4-57866060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Kokkuvõte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7A731-A016-4384-81A8-CC53B72854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41355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DEA663-0141-45D8-A596-1F612D6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Kokkuvõte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E9AEAD-A702-41D4-BFC1-6D74FB1A9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26" y="1550493"/>
            <a:ext cx="10621962" cy="5000643"/>
          </a:xfrm>
        </p:spPr>
        <p:txBody>
          <a:bodyPr/>
          <a:lstStyle/>
          <a:p>
            <a:pPr algn="just"/>
            <a:r>
              <a:rPr lang="et-EE" sz="1900" dirty="0">
                <a:solidFill>
                  <a:schemeClr val="tx1"/>
                </a:solidFill>
              </a:rPr>
              <a:t>Mitmed negatiivsed arengud mõjutavad ettevõtteid üheaegselt. Kriitiliste funktsioonide säilitamiseks on oluline talitlusplaanide koostamine ning valikute tegemine. Paindlikkus</a:t>
            </a:r>
            <a:r>
              <a:rPr lang="fi-FI" sz="1900" dirty="0">
                <a:solidFill>
                  <a:schemeClr val="tx1"/>
                </a:solidFill>
              </a:rPr>
              <a:t> ja </a:t>
            </a:r>
            <a:r>
              <a:rPr lang="et-EE" sz="1900" dirty="0">
                <a:solidFill>
                  <a:schemeClr val="tx1"/>
                </a:solidFill>
              </a:rPr>
              <a:t>juhtimiskvaliteet määravad ettevõtete käekäigu.</a:t>
            </a:r>
          </a:p>
          <a:p>
            <a:pPr algn="just"/>
            <a:r>
              <a:rPr lang="et-EE" sz="1900" dirty="0">
                <a:solidFill>
                  <a:schemeClr val="tx1"/>
                </a:solidFill>
              </a:rPr>
              <a:t>Jätkuvalt kriitiline – tarnete kindlustamine ja hinnatõusu edasiandmine. Tänase olukorra volatiilsus nõuab lisapuhvreid likviidsuses ja paindlikkust!</a:t>
            </a:r>
          </a:p>
          <a:p>
            <a:pPr algn="just"/>
            <a:r>
              <a:rPr lang="et-EE" sz="1900" dirty="0">
                <a:solidFill>
                  <a:schemeClr val="tx1"/>
                </a:solidFill>
              </a:rPr>
              <a:t>Energiasõltuvuse (gaas) vähendamine ja kulude kontrolli all hoidmine on muutunud ellujäämise küsimuseks meie tööstusele. </a:t>
            </a:r>
          </a:p>
          <a:p>
            <a:pPr algn="just"/>
            <a:r>
              <a:rPr lang="et-EE" sz="1900" dirty="0">
                <a:solidFill>
                  <a:schemeClr val="tx1"/>
                </a:solidFill>
              </a:rPr>
              <a:t>Jätkusuutlikkus on jõudnud paljude ettevõtete juhtide lauale ja mõjutab iga aastaga ettevõtteid järjest enam.</a:t>
            </a:r>
          </a:p>
          <a:p>
            <a:pPr algn="just"/>
            <a:endParaRPr lang="et-EE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D120C-1A70-4B45-885D-FF59D8E9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Ekspordi rahaline maht kasvab kiiresti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9C91D-CFCA-4BE2-B576-9CE0FF32E4C0}"/>
              </a:ext>
            </a:extLst>
          </p:cNvPr>
          <p:cNvSpPr txBox="1"/>
          <p:nvPr/>
        </p:nvSpPr>
        <p:spPr>
          <a:xfrm>
            <a:off x="10050178" y="6376335"/>
            <a:ext cx="182131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10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Allikas. Eesti Statistikaamet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D740B49-4960-4FA3-A845-C9A06ACF931A}"/>
              </a:ext>
            </a:extLst>
          </p:cNvPr>
          <p:cNvSpPr/>
          <p:nvPr/>
        </p:nvSpPr>
        <p:spPr>
          <a:xfrm>
            <a:off x="8849137" y="2675108"/>
            <a:ext cx="2402078" cy="2255576"/>
          </a:xfrm>
          <a:prstGeom prst="flowChartConnector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200" noProof="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A3E56-3E60-4754-A4DA-B1944DA71B54}"/>
              </a:ext>
            </a:extLst>
          </p:cNvPr>
          <p:cNvSpPr txBox="1"/>
          <p:nvPr/>
        </p:nvSpPr>
        <p:spPr>
          <a:xfrm>
            <a:off x="9409037" y="3916043"/>
            <a:ext cx="15517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>
                <a:solidFill>
                  <a:schemeClr val="bg1"/>
                </a:solidFill>
                <a:latin typeface="Arial"/>
              </a:rPr>
              <a:t>+38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>
                <a:solidFill>
                  <a:schemeClr val="bg1"/>
                </a:solidFill>
                <a:latin typeface="Arial"/>
              </a:rPr>
              <a:t>mln </a:t>
            </a:r>
            <a:r>
              <a:rPr lang="et-EE" b="1" dirty="0" err="1">
                <a:solidFill>
                  <a:schemeClr val="bg1"/>
                </a:solidFill>
                <a:latin typeface="Arial"/>
              </a:rPr>
              <a:t>eur</a:t>
            </a:r>
            <a:endParaRPr kumimoji="0" lang="et-EE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lowchart: Extract 8">
            <a:extLst>
              <a:ext uri="{FF2B5EF4-FFF2-40B4-BE49-F238E27FC236}">
                <a16:creationId xmlns:a16="http://schemas.microsoft.com/office/drawing/2014/main" id="{5CA0A4AC-E2EE-4AB2-B573-26953338E029}"/>
              </a:ext>
            </a:extLst>
          </p:cNvPr>
          <p:cNvSpPr/>
          <p:nvPr/>
        </p:nvSpPr>
        <p:spPr>
          <a:xfrm>
            <a:off x="9327720" y="4040825"/>
            <a:ext cx="364654" cy="304434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A9BA9-D0C6-4992-85CB-A91362514032}"/>
              </a:ext>
            </a:extLst>
          </p:cNvPr>
          <p:cNvSpPr txBox="1"/>
          <p:nvPr/>
        </p:nvSpPr>
        <p:spPr>
          <a:xfrm>
            <a:off x="8849137" y="3217796"/>
            <a:ext cx="240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>
                <a:solidFill>
                  <a:schemeClr val="bg1"/>
                </a:solidFill>
                <a:latin typeface="+mj-lt"/>
              </a:rPr>
              <a:t>Toiduainetööstuse eksport 2021: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8BA5C49-2883-4F90-89EF-A814C442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461" y="1763713"/>
            <a:ext cx="10491491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7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EDD6-DE2D-4970-AA87-83746189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Sektori lisandväärtus kasvab, aga kasum mitte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D5746-E3DA-4A2D-BDB2-D4CDC544F0BC}"/>
              </a:ext>
            </a:extLst>
          </p:cNvPr>
          <p:cNvSpPr txBox="1"/>
          <p:nvPr/>
        </p:nvSpPr>
        <p:spPr>
          <a:xfrm>
            <a:off x="9984191" y="6484695"/>
            <a:ext cx="182131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100" dirty="0">
                <a:solidFill>
                  <a:schemeClr val="bg1">
                    <a:lumMod val="65000"/>
                  </a:schemeClr>
                </a:solidFill>
                <a:latin typeface="Arial"/>
              </a:rPr>
              <a:t>Allikas. Eesti Statistikaamet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FFA15DF-5995-447B-A137-6546BC6F5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390" y="1704571"/>
            <a:ext cx="5310076" cy="2365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CF1673-E025-49C4-810D-6E47AA49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7" y="3973751"/>
            <a:ext cx="5230821" cy="2359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330DCC-C01D-4DF5-82EF-CF2965080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093" y="1718035"/>
            <a:ext cx="5230821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314C-E9CD-4516-AE3F-C1DB82CC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Eesti kaupade ekspordi turuosa suurenemine euroalal näitab ettevõtete konkurentsivõimet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30ED5-B67A-442B-9A60-87CF970D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4DA2A-5D9B-4DA6-9175-7B56032C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6</a:t>
            </a:fld>
            <a:endParaRPr lang="en-GB" dirty="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BCCD35C-72CD-4890-85D7-65E953320475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817563" y="1868488"/>
          <a:ext cx="5045075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Macrobond document" r:id="rId3" imgW="5045223" imgH="3965677" progId="Mbnd.mbnd">
                  <p:embed/>
                </p:oleObj>
              </mc:Choice>
              <mc:Fallback>
                <p:oleObj name="Macrobond document" r:id="rId3" imgW="5045223" imgH="3965677" progId="Mbnd.mbnd">
                  <p:embed/>
                  <p:pic>
                    <p:nvPicPr>
                      <p:cNvPr id="14" name="Content Placeholder 13">
                        <a:extLst>
                          <a:ext uri="{FF2B5EF4-FFF2-40B4-BE49-F238E27FC236}">
                            <a16:creationId xmlns:a16="http://schemas.microsoft.com/office/drawing/2014/main" id="{7BCCD35C-72CD-4890-85D7-65E9533204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7563" y="1868488"/>
                        <a:ext cx="5045075" cy="396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3F78E8BF-F73E-4740-BCA5-060E075ED30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329363" y="1868488"/>
          <a:ext cx="5037137" cy="396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Macrobond document" r:id="rId5" imgW="5038026" imgH="3965677" progId="Mbnd.mbnd">
                  <p:embed/>
                </p:oleObj>
              </mc:Choice>
              <mc:Fallback>
                <p:oleObj name="Macrobond document" r:id="rId5" imgW="5038026" imgH="3965677" progId="Mbnd.mbnd">
                  <p:embed/>
                  <p:pic>
                    <p:nvPicPr>
                      <p:cNvPr id="16" name="Content Placeholder 15">
                        <a:extLst>
                          <a:ext uri="{FF2B5EF4-FFF2-40B4-BE49-F238E27FC236}">
                            <a16:creationId xmlns:a16="http://schemas.microsoft.com/office/drawing/2014/main" id="{3F78E8BF-F73E-4740-BCA5-060E075ED3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9363" y="1868488"/>
                        <a:ext cx="5037137" cy="396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C1BCBDF-32AC-4D6D-9742-FD0C3597F59E}"/>
              </a:ext>
            </a:extLst>
          </p:cNvPr>
          <p:cNvSpPr txBox="1"/>
          <p:nvPr/>
        </p:nvSpPr>
        <p:spPr>
          <a:xfrm>
            <a:off x="9046965" y="6090114"/>
            <a:ext cx="287946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noProof="1">
                <a:solidFill>
                  <a:schemeClr val="tx2"/>
                </a:solidFill>
              </a:rPr>
              <a:t>Allikas: Swedbank Research &amp;. Macrobond</a:t>
            </a:r>
          </a:p>
        </p:txBody>
      </p:sp>
    </p:spTree>
    <p:extLst>
      <p:ext uri="{BB962C8B-B14F-4D97-AF65-F5344CB8AC3E}">
        <p14:creationId xmlns:p14="http://schemas.microsoft.com/office/powerpoint/2010/main" val="308825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A14CB0-86DC-4B10-A014-CD14FF72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Toiduainetööstus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439B4-5469-4F10-BEF9-E2AF200DA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556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CF63-12F7-406C-950C-AA673E8F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Uuring: 205 Eesti tööstusettevõtet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591F-9069-4E17-8C4B-1C1D625F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F9BEC-2442-465A-9AA1-0A96C9AC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D8258-F207-48A4-9E99-689AFC4B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E21A38-1FB9-497D-8DF8-EECD2117ED1A}"/>
              </a:ext>
            </a:extLst>
          </p:cNvPr>
          <p:cNvSpPr txBox="1"/>
          <p:nvPr/>
        </p:nvSpPr>
        <p:spPr>
          <a:xfrm>
            <a:off x="702140" y="4963697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b="1" dirty="0">
                <a:solidFill>
                  <a:srgbClr val="71CDBF">
                    <a:lumMod val="75000"/>
                  </a:srgbClr>
                </a:solidFill>
                <a:latin typeface="Arial"/>
              </a:rPr>
              <a:t>37%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1CAAF7-92BC-4757-A45C-66AAAA6D7EEC}"/>
              </a:ext>
            </a:extLst>
          </p:cNvPr>
          <p:cNvSpPr txBox="1"/>
          <p:nvPr/>
        </p:nvSpPr>
        <p:spPr>
          <a:xfrm>
            <a:off x="1311740" y="4891045"/>
            <a:ext cx="4019036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Muu töötlev tööstus </a:t>
            </a:r>
            <a:r>
              <a:rPr lang="et-EE" sz="1200" dirty="0">
                <a:solidFill>
                  <a:srgbClr val="512B2B"/>
                </a:solidFill>
                <a:latin typeface="Arial"/>
              </a:rPr>
              <a:t>(mööbel, tekstiil, elektroonika, keemia jm) </a:t>
            </a:r>
            <a:r>
              <a:rPr lang="et-EE" sz="1400" i="1" dirty="0">
                <a:solidFill>
                  <a:srgbClr val="512B2B"/>
                </a:solidFill>
                <a:latin typeface="Arial"/>
              </a:rPr>
              <a:t>(2021; 37%)</a:t>
            </a:r>
            <a:endParaRPr lang="et-EE" sz="2000" i="1" dirty="0">
              <a:solidFill>
                <a:srgbClr val="512B2B"/>
              </a:solidFill>
              <a:latin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C4C690-BD77-4C02-9C69-F24D9B75DAD3}"/>
              </a:ext>
            </a:extLst>
          </p:cNvPr>
          <p:cNvSpPr txBox="1"/>
          <p:nvPr/>
        </p:nvSpPr>
        <p:spPr>
          <a:xfrm>
            <a:off x="702140" y="3095309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b="1" dirty="0">
                <a:solidFill>
                  <a:srgbClr val="71CDBF">
                    <a:lumMod val="75000"/>
                  </a:srgbClr>
                </a:solidFill>
                <a:latin typeface="Arial"/>
              </a:rPr>
              <a:t>22%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75C189-9458-43FA-97DD-EA877366D840}"/>
              </a:ext>
            </a:extLst>
          </p:cNvPr>
          <p:cNvSpPr txBox="1"/>
          <p:nvPr/>
        </p:nvSpPr>
        <p:spPr>
          <a:xfrm>
            <a:off x="1328499" y="3095676"/>
            <a:ext cx="40190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Masina- ja metallitööstus </a:t>
            </a:r>
            <a:r>
              <a:rPr lang="et-EE" sz="1400" i="1" dirty="0">
                <a:solidFill>
                  <a:srgbClr val="512B2B"/>
                </a:solidFill>
                <a:latin typeface="Arial"/>
              </a:rPr>
              <a:t>(2021; 22%)</a:t>
            </a:r>
            <a:endParaRPr lang="et-EE" sz="2000" i="1" dirty="0">
              <a:solidFill>
                <a:srgbClr val="512B2B"/>
              </a:solidFill>
              <a:latin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87B191-C189-41FA-9006-55A4EA417899}"/>
              </a:ext>
            </a:extLst>
          </p:cNvPr>
          <p:cNvSpPr txBox="1"/>
          <p:nvPr/>
        </p:nvSpPr>
        <p:spPr>
          <a:xfrm>
            <a:off x="702140" y="3718105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b="1" dirty="0">
                <a:solidFill>
                  <a:srgbClr val="71CDBF">
                    <a:lumMod val="75000"/>
                  </a:srgbClr>
                </a:solidFill>
                <a:latin typeface="Arial"/>
              </a:rPr>
              <a:t>17%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6BF9F6-1C64-4105-9E31-EA2E03611ADA}"/>
              </a:ext>
            </a:extLst>
          </p:cNvPr>
          <p:cNvSpPr txBox="1"/>
          <p:nvPr/>
        </p:nvSpPr>
        <p:spPr>
          <a:xfrm>
            <a:off x="1328499" y="3720012"/>
            <a:ext cx="40190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Puidutööstus </a:t>
            </a:r>
            <a:r>
              <a:rPr lang="et-EE" sz="1400" i="1" dirty="0">
                <a:solidFill>
                  <a:srgbClr val="512B2B"/>
                </a:solidFill>
                <a:latin typeface="Arial"/>
              </a:rPr>
              <a:t>(2021; 17%)</a:t>
            </a:r>
            <a:endParaRPr lang="et-EE" sz="2000" i="1" dirty="0">
              <a:solidFill>
                <a:srgbClr val="512B2B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D51E9A-6ED3-424E-B304-91FBA72BFBEC}"/>
              </a:ext>
            </a:extLst>
          </p:cNvPr>
          <p:cNvSpPr txBox="1"/>
          <p:nvPr/>
        </p:nvSpPr>
        <p:spPr>
          <a:xfrm>
            <a:off x="702140" y="4340901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b="1" u="sng" dirty="0">
                <a:solidFill>
                  <a:srgbClr val="71CDBF">
                    <a:lumMod val="75000"/>
                  </a:srgbClr>
                </a:solidFill>
                <a:latin typeface="Arial"/>
              </a:rPr>
              <a:t>13%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644B601-087A-4924-9509-148ADCAE8892}"/>
              </a:ext>
            </a:extLst>
          </p:cNvPr>
          <p:cNvSpPr txBox="1"/>
          <p:nvPr/>
        </p:nvSpPr>
        <p:spPr>
          <a:xfrm>
            <a:off x="1328499" y="4344348"/>
            <a:ext cx="40190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b="1" dirty="0">
                <a:solidFill>
                  <a:srgbClr val="512B2B"/>
                </a:solidFill>
                <a:latin typeface="Arial"/>
              </a:rPr>
              <a:t>Toiduainetööstus </a:t>
            </a:r>
            <a:r>
              <a:rPr lang="et-EE" sz="1400" b="1" i="1" dirty="0">
                <a:solidFill>
                  <a:srgbClr val="512B2B"/>
                </a:solidFill>
                <a:latin typeface="Arial"/>
              </a:rPr>
              <a:t>(2021; 14%)</a:t>
            </a:r>
            <a:endParaRPr lang="et-EE" sz="2000" b="1" i="1" dirty="0">
              <a:solidFill>
                <a:srgbClr val="512B2B"/>
              </a:solidFill>
              <a:latin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634F30-722D-4BDD-A0AD-BD4F042C2239}"/>
              </a:ext>
            </a:extLst>
          </p:cNvPr>
          <p:cNvSpPr txBox="1"/>
          <p:nvPr/>
        </p:nvSpPr>
        <p:spPr>
          <a:xfrm>
            <a:off x="1328499" y="2471340"/>
            <a:ext cx="40190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Ehitusmaterjalide tööstus </a:t>
            </a:r>
            <a:r>
              <a:rPr lang="et-EE" sz="1400" i="1" dirty="0">
                <a:solidFill>
                  <a:srgbClr val="512B2B"/>
                </a:solidFill>
                <a:latin typeface="Arial"/>
              </a:rPr>
              <a:t>(2021; 10%)</a:t>
            </a:r>
            <a:endParaRPr lang="et-EE" sz="2000" i="1" dirty="0">
              <a:solidFill>
                <a:srgbClr val="512B2B"/>
              </a:solidFill>
              <a:latin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E5EF62-6414-41E9-AC5F-1EA0755D5AF9}"/>
              </a:ext>
            </a:extLst>
          </p:cNvPr>
          <p:cNvSpPr txBox="1"/>
          <p:nvPr/>
        </p:nvSpPr>
        <p:spPr>
          <a:xfrm>
            <a:off x="702140" y="2472513"/>
            <a:ext cx="609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b="1" dirty="0">
                <a:solidFill>
                  <a:srgbClr val="71CDBF">
                    <a:lumMod val="75000"/>
                  </a:srgbClr>
                </a:solidFill>
                <a:latin typeface="Arial"/>
              </a:rPr>
              <a:t>11%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A81C728-33CB-4005-ABED-002F5402E277}"/>
              </a:ext>
            </a:extLst>
          </p:cNvPr>
          <p:cNvSpPr txBox="1"/>
          <p:nvPr/>
        </p:nvSpPr>
        <p:spPr>
          <a:xfrm>
            <a:off x="5829372" y="2621104"/>
            <a:ext cx="2628000" cy="36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Käive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7554A2-8921-4CE1-A4FC-12ACC2798356}"/>
              </a:ext>
            </a:extLst>
          </p:cNvPr>
          <p:cNvSpPr txBox="1"/>
          <p:nvPr/>
        </p:nvSpPr>
        <p:spPr>
          <a:xfrm>
            <a:off x="5829372" y="3272620"/>
            <a:ext cx="2628000" cy="36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Mediaankäive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C3035A-C8C1-483E-BE86-EE151F253B08}"/>
              </a:ext>
            </a:extLst>
          </p:cNvPr>
          <p:cNvSpPr txBox="1"/>
          <p:nvPr/>
        </p:nvSpPr>
        <p:spPr>
          <a:xfrm>
            <a:off x="5829372" y="3924136"/>
            <a:ext cx="2628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11 ettevõttel käive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F7736B-BA33-4645-AB7A-0F4906757598}"/>
              </a:ext>
            </a:extLst>
          </p:cNvPr>
          <p:cNvSpPr txBox="1"/>
          <p:nvPr/>
        </p:nvSpPr>
        <p:spPr>
          <a:xfrm>
            <a:off x="5829372" y="4523429"/>
            <a:ext cx="2628000" cy="36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Töötajate arv kokku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E7DB7C-FFC7-485C-A483-DDC674539527}"/>
              </a:ext>
            </a:extLst>
          </p:cNvPr>
          <p:cNvSpPr txBox="1"/>
          <p:nvPr/>
        </p:nvSpPr>
        <p:spPr>
          <a:xfrm>
            <a:off x="5829372" y="5174943"/>
            <a:ext cx="2628000" cy="36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dirty="0">
                <a:solidFill>
                  <a:srgbClr val="512B2B"/>
                </a:solidFill>
                <a:latin typeface="Arial"/>
              </a:rPr>
              <a:t>Keskmine töötajate arv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58A6C9-CAC6-41AE-820B-7AF03CB45DCE}"/>
              </a:ext>
            </a:extLst>
          </p:cNvPr>
          <p:cNvSpPr txBox="1"/>
          <p:nvPr/>
        </p:nvSpPr>
        <p:spPr>
          <a:xfrm>
            <a:off x="9005767" y="2540261"/>
            <a:ext cx="2962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400" b="1" dirty="0">
                <a:solidFill>
                  <a:srgbClr val="EE7023"/>
                </a:solidFill>
                <a:latin typeface="Arial"/>
              </a:rPr>
              <a:t>622 miljonit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73118D8-1838-4EA5-8BBE-5B04FE5917D8}"/>
              </a:ext>
            </a:extLst>
          </p:cNvPr>
          <p:cNvSpPr txBox="1"/>
          <p:nvPr/>
        </p:nvSpPr>
        <p:spPr>
          <a:xfrm>
            <a:off x="9005767" y="3184592"/>
            <a:ext cx="24836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400" b="1" dirty="0">
                <a:solidFill>
                  <a:srgbClr val="EE7023"/>
                </a:solidFill>
                <a:latin typeface="Arial"/>
              </a:rPr>
              <a:t>7,6 miljonit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EFC7AFA-A668-4BA1-8755-9E3EBB355613}"/>
              </a:ext>
            </a:extLst>
          </p:cNvPr>
          <p:cNvSpPr txBox="1"/>
          <p:nvPr/>
        </p:nvSpPr>
        <p:spPr>
          <a:xfrm>
            <a:off x="9005767" y="3828923"/>
            <a:ext cx="26446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400" b="1" dirty="0">
                <a:solidFill>
                  <a:srgbClr val="EE7023"/>
                </a:solidFill>
                <a:latin typeface="Arial"/>
              </a:rPr>
              <a:t>20+ miljonit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B7534B-EE85-455D-9C1A-5386613FEE49}"/>
              </a:ext>
            </a:extLst>
          </p:cNvPr>
          <p:cNvSpPr txBox="1"/>
          <p:nvPr/>
        </p:nvSpPr>
        <p:spPr>
          <a:xfrm>
            <a:off x="9005767" y="4473254"/>
            <a:ext cx="21998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400" b="1" dirty="0">
                <a:solidFill>
                  <a:srgbClr val="EE7023"/>
                </a:solidFill>
                <a:latin typeface="Arial"/>
              </a:rPr>
              <a:t>3000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50D5F9-E52C-4BEC-9F1F-0DAB3F23CDA6}"/>
              </a:ext>
            </a:extLst>
          </p:cNvPr>
          <p:cNvSpPr txBox="1"/>
          <p:nvPr/>
        </p:nvSpPr>
        <p:spPr>
          <a:xfrm>
            <a:off x="9005767" y="5117585"/>
            <a:ext cx="15288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400" b="1" dirty="0">
                <a:solidFill>
                  <a:srgbClr val="EE7023"/>
                </a:solidFill>
                <a:latin typeface="Arial"/>
              </a:rPr>
              <a:t>111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18A3A4-D366-4C01-A831-6AABBDD051CA}"/>
              </a:ext>
            </a:extLst>
          </p:cNvPr>
          <p:cNvSpPr txBox="1"/>
          <p:nvPr/>
        </p:nvSpPr>
        <p:spPr>
          <a:xfrm>
            <a:off x="5829372" y="2041615"/>
            <a:ext cx="2628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t-EE" sz="2000" b="1" u="sng" dirty="0">
                <a:solidFill>
                  <a:srgbClr val="512B2B"/>
                </a:solidFill>
                <a:latin typeface="Arial"/>
              </a:rPr>
              <a:t>Toiduainetööstus</a:t>
            </a:r>
          </a:p>
        </p:txBody>
      </p:sp>
    </p:spTree>
    <p:extLst>
      <p:ext uri="{BB962C8B-B14F-4D97-AF65-F5344CB8AC3E}">
        <p14:creationId xmlns:p14="http://schemas.microsoft.com/office/powerpoint/2010/main" val="245723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9B7E-CB75-434D-A173-B455BE9F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/>
              <a:t>Ettevõtete käibe kasvu mõjutab enim inflatsioon</a:t>
            </a:r>
            <a:endParaRPr lang="et-E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85FC77-01DE-402B-BF57-F07F452B1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0324"/>
      </p:ext>
    </p:extLst>
  </p:cSld>
  <p:clrMapOvr>
    <a:masterClrMapping/>
  </p:clrMapOvr>
</p:sld>
</file>

<file path=ppt/theme/theme1.xml><?xml version="1.0" encoding="utf-8"?>
<a:theme xmlns:a="http://schemas.openxmlformats.org/drawingml/2006/main" name="Swedbank_Theme1">
  <a:themeElements>
    <a:clrScheme name="Swedbank">
      <a:dk1>
        <a:srgbClr val="000000"/>
      </a:dk1>
      <a:lt1>
        <a:sysClr val="window" lastClr="FFFFFF"/>
      </a:lt1>
      <a:dk2>
        <a:srgbClr val="512B2B"/>
      </a:dk2>
      <a:lt2>
        <a:srgbClr val="FFFFFF"/>
      </a:lt2>
      <a:accent1>
        <a:srgbClr val="FF5F00"/>
      </a:accent1>
      <a:accent2>
        <a:srgbClr val="FDC92A"/>
      </a:accent2>
      <a:accent3>
        <a:srgbClr val="31A3AE"/>
      </a:accent3>
      <a:accent4>
        <a:srgbClr val="C5569A"/>
      </a:accent4>
      <a:accent5>
        <a:srgbClr val="FF9102"/>
      </a:accent5>
      <a:accent6>
        <a:srgbClr val="8ACDC3"/>
      </a:accent6>
      <a:hlink>
        <a:srgbClr val="FF5F00"/>
      </a:hlink>
      <a:folHlink>
        <a:srgbClr val="FDC92A"/>
      </a:folHlink>
    </a:clrScheme>
    <a:fontScheme name="Swedbank">
      <a:majorFont>
        <a:latin typeface="Swedbank Headline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2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200" dirty="0" err="1" smtClean="0">
            <a:solidFill>
              <a:srgbClr val="512B2B"/>
            </a:solidFill>
          </a:defRPr>
        </a:defPPr>
      </a:lstStyle>
    </a:txDef>
  </a:objectDefaults>
  <a:extraClrSchemeLst/>
  <a:custClrLst>
    <a:custClr name="White">
      <a:srgbClr val="FFFFFF"/>
    </a:custClr>
    <a:custClr name="Black">
      <a:srgbClr val="000000"/>
    </a:custClr>
    <a:custClr name="White">
      <a:srgbClr val="FFFFFF"/>
    </a:custClr>
    <a:custClr name="Bark">
      <a:srgbClr val="512B2B"/>
    </a:custClr>
    <a:custClr name="Swedbank Orange">
      <a:srgbClr val="FF5F00"/>
    </a:custClr>
    <a:custClr name="Pineapple">
      <a:srgbClr val="FDC92A"/>
    </a:custClr>
    <a:custClr name="Turquoise">
      <a:srgbClr val="31A3AE"/>
    </a:custClr>
    <a:custClr name="Lilac">
      <a:srgbClr val="C5569A"/>
    </a:custClr>
    <a:custClr name="Tangerine">
      <a:srgbClr val="FF9102"/>
    </a:custClr>
    <a:custClr name="Seafoam">
      <a:srgbClr val="8ACDC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Tangerine">
      <a:srgbClr val="FF9102"/>
    </a:custClr>
    <a:custClr>
      <a:srgbClr val="FFFFFF"/>
    </a:custClr>
    <a:custClr name="Aqua">
      <a:srgbClr val="BBEAD9"/>
    </a:custClr>
    <a:custClr name="Lavender">
      <a:srgbClr val="D28AC5"/>
    </a:custClr>
    <a:custClr>
      <a:srgbClr val="FFFFFF"/>
    </a:custClr>
    <a:custClr name="Aqua">
      <a:srgbClr val="BBEAD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ineapple">
      <a:srgbClr val="FDC92A"/>
    </a:custClr>
    <a:custClr>
      <a:srgbClr val="FFFFFF"/>
    </a:custClr>
    <a:custClr name="Sky">
      <a:srgbClr val="DBF8ED"/>
    </a:custClr>
    <a:custClr name="Iris">
      <a:srgbClr val="F8DBF5"/>
    </a:custClr>
    <a:custClr>
      <a:srgbClr val="FFFFFF"/>
    </a:custClr>
    <a:custClr name="Sky">
      <a:srgbClr val="DBF8E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each">
      <a:srgbClr val="FFF1CD"/>
    </a:custClr>
    <a:custClr>
      <a:srgbClr val="FFFFFF"/>
    </a:custClr>
    <a:custClr name="Mist">
      <a:srgbClr val="EBF9F3"/>
    </a:custClr>
    <a:custClr name="Rose">
      <a:srgbClr val="FFECFF"/>
    </a:custClr>
    <a:custClr>
      <a:srgbClr val="FFFFFF"/>
    </a:custClr>
    <a:custClr name="Mist">
      <a:srgbClr val="EBF9F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Apricot">
      <a:srgbClr val="FAEFE5"/>
    </a:custClr>
    <a:custClr>
      <a:srgbClr val="FFFFFF"/>
    </a:custClr>
    <a:custClr name="Teal">
      <a:srgbClr val="257886"/>
    </a:custClr>
    <a:custClr name="Tulip">
      <a:srgbClr val="990066"/>
    </a:custClr>
    <a:custClr>
      <a:srgbClr val="FFFFFF"/>
    </a:custClr>
    <a:custClr name="Teal">
      <a:srgbClr val="257886"/>
    </a:custClr>
  </a:custClrLst>
  <a:extLst>
    <a:ext uri="{05A4C25C-085E-4340-85A3-A5531E510DB2}">
      <thm15:themeFamily xmlns:thm15="http://schemas.microsoft.com/office/thememl/2012/main" name="Swedbank_Theme1" id="{A454A313-5FC3-47B0-9C12-370A85196C44}" vid="{5773284B-9EC5-4021-B3D0-F875619DAB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510499333422066","enableDocumentContentUpdater":true,"version":"1.2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551311950458487","enableDocumentContentUpdater":true,"version":"1.2"}]]></TemplafySlideTemplateConfiguration>
</file>

<file path=customXml/item4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99E9A379-577E-4EBD-A2DD-169C044E2597}">
  <ds:schemaRefs/>
</ds:datastoreItem>
</file>

<file path=customXml/itemProps2.xml><?xml version="1.0" encoding="utf-8"?>
<ds:datastoreItem xmlns:ds="http://schemas.openxmlformats.org/officeDocument/2006/customXml" ds:itemID="{66345CBF-CC65-49FD-8919-673A26B1615C}">
  <ds:schemaRefs/>
</ds:datastoreItem>
</file>

<file path=customXml/itemProps3.xml><?xml version="1.0" encoding="utf-8"?>
<ds:datastoreItem xmlns:ds="http://schemas.openxmlformats.org/officeDocument/2006/customXml" ds:itemID="{B1F00548-74B6-457D-8BAF-C4DA94B8384D}">
  <ds:schemaRefs/>
</ds:datastoreItem>
</file>

<file path=customXml/itemProps4.xml><?xml version="1.0" encoding="utf-8"?>
<ds:datastoreItem xmlns:ds="http://schemas.openxmlformats.org/officeDocument/2006/customXml" ds:itemID="{F87A8895-C60D-49F6-B31C-E5BCB88F6BD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Swedbank_Theme1</Template>
  <TotalTime>1879</TotalTime>
  <Words>613</Words>
  <Application>Microsoft Office PowerPoint</Application>
  <PresentationFormat>Widescreen</PresentationFormat>
  <Paragraphs>111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Roboto</vt:lpstr>
      <vt:lpstr>Swedbank Headline Black</vt:lpstr>
      <vt:lpstr>Swedbank Headline Bold</vt:lpstr>
      <vt:lpstr>Swedbank_Theme1</vt:lpstr>
      <vt:lpstr>Macrobond document</vt:lpstr>
      <vt:lpstr>Toiduainetööstus Tööstusettevõtete uuring 2022 </vt:lpstr>
      <vt:lpstr>Toiduainetööstus Tähtsamaid majandussektoreid Eestis</vt:lpstr>
      <vt:lpstr>Toiduainetööstuse käive on kasvanud</vt:lpstr>
      <vt:lpstr>Ekspordi rahaline maht kasvab kiiresti</vt:lpstr>
      <vt:lpstr>Sektori lisandväärtus kasvab, aga kasum mitte</vt:lpstr>
      <vt:lpstr>Eesti kaupade ekspordi turuosa suurenemine euroalal näitab ettevõtete konkurentsivõimet</vt:lpstr>
      <vt:lpstr>Toiduainetööstus</vt:lpstr>
      <vt:lpstr>Uuring: 205 Eesti tööstusettevõtet</vt:lpstr>
      <vt:lpstr>Ettevõtete käibe kasvu mõjutab enim inflatsioon</vt:lpstr>
      <vt:lpstr>Ettevõtted näevad erinevaid riske</vt:lpstr>
      <vt:lpstr>Energia osa tööstuse kogukuludest on kiirelt kasvanud</vt:lpstr>
      <vt:lpstr>Turg</vt:lpstr>
      <vt:lpstr>Ettevõtted laiendavad ekspordihaaret uutele turgudele</vt:lpstr>
      <vt:lpstr>Tööjõud</vt:lpstr>
      <vt:lpstr>Spetsialistide vajadus on aasta-aastalt kasvanud</vt:lpstr>
      <vt:lpstr>Ettevõtete peamised takistused sobivate töötajate leidmisel</vt:lpstr>
      <vt:lpstr>Prognoositakse töötajatele palga tõusu</vt:lpstr>
      <vt:lpstr>Investeeringud</vt:lpstr>
      <vt:lpstr>Ettevõtete investeeringud 2021 ja prognoositud investeeringud 2022 </vt:lpstr>
      <vt:lpstr>Keskmisest olulisem nii tootearendus, kui keskkond</vt:lpstr>
      <vt:lpstr>Kui suur osa Teie ettevõtte protsessidest on praegu automatiseeritud ja digitaliseeritud?</vt:lpstr>
      <vt:lpstr>33% investeeringute eelarvest plaanitakse suunata automatiseerimisse ja digitaliseerimisse</vt:lpstr>
      <vt:lpstr>Peamised tegurid, mis hoiavad investeerimist tagasi</vt:lpstr>
      <vt:lpstr>Automatiseerimist ja digitaliseerimist hoiavad tagasi mitmed tegurid</vt:lpstr>
      <vt:lpstr>Jätkusuutlikkus</vt:lpstr>
      <vt:lpstr>Mitmed toiduainetööstuse ettevõtted on juba kaardistanud tegevusplaani</vt:lpstr>
      <vt:lpstr>Mõju tulevikus veelgi olulisem</vt:lpstr>
      <vt:lpstr>Tegevusplaanid keskkonnasäästlikkuse osas on iga ettevõtja töölaual</vt:lpstr>
      <vt:lpstr>Jätkusuutlikkus väljendub ettevõtete jaoks erinevalt</vt:lpstr>
      <vt:lpstr>Regulatsioonid, turu ja tarbijate ootused mõjutavad ettevõtete raporteerimist!</vt:lpstr>
      <vt:lpstr>Kokkuvõte</vt:lpstr>
      <vt:lpstr>Kokkuvõte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Toidutööstus</dc:title>
  <dc:creator>Elsa Tirs</dc:creator>
  <cp:lastModifiedBy>Kaarel Kutti</cp:lastModifiedBy>
  <cp:revision>80</cp:revision>
  <dcterms:created xsi:type="dcterms:W3CDTF">2022-05-23T06:45:43Z</dcterms:created>
  <dcterms:modified xsi:type="dcterms:W3CDTF">2022-06-02T14:14:12Z</dcterms:modified>
</cp:coreProperties>
</file>