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740" r:id="rId7"/>
    <p:sldMasterId id="2147483763" r:id="rId8"/>
  </p:sldMasterIdLst>
  <p:notesMasterIdLst>
    <p:notesMasterId r:id="rId52"/>
  </p:notesMasterIdLst>
  <p:handoutMasterIdLst>
    <p:handoutMasterId r:id="rId53"/>
  </p:handoutMasterIdLst>
  <p:sldIdLst>
    <p:sldId id="273" r:id="rId9"/>
    <p:sldId id="9170" r:id="rId10"/>
    <p:sldId id="2147471701" r:id="rId11"/>
    <p:sldId id="2147471700" r:id="rId12"/>
    <p:sldId id="9161" r:id="rId13"/>
    <p:sldId id="512" r:id="rId14"/>
    <p:sldId id="9132" r:id="rId15"/>
    <p:sldId id="9165" r:id="rId16"/>
    <p:sldId id="9152" r:id="rId17"/>
    <p:sldId id="9136" r:id="rId18"/>
    <p:sldId id="9141" r:id="rId19"/>
    <p:sldId id="9166" r:id="rId20"/>
    <p:sldId id="9155" r:id="rId21"/>
    <p:sldId id="9154" r:id="rId22"/>
    <p:sldId id="9159" r:id="rId23"/>
    <p:sldId id="9156" r:id="rId24"/>
    <p:sldId id="9143" r:id="rId25"/>
    <p:sldId id="2147471698" r:id="rId26"/>
    <p:sldId id="2147471696" r:id="rId27"/>
    <p:sldId id="9168" r:id="rId28"/>
    <p:sldId id="9169" r:id="rId29"/>
    <p:sldId id="9174" r:id="rId30"/>
    <p:sldId id="9157" r:id="rId31"/>
    <p:sldId id="9163" r:id="rId32"/>
    <p:sldId id="9164" r:id="rId33"/>
    <p:sldId id="9167" r:id="rId34"/>
    <p:sldId id="9158" r:id="rId35"/>
    <p:sldId id="9173" r:id="rId36"/>
    <p:sldId id="9162" r:id="rId37"/>
    <p:sldId id="9171" r:id="rId38"/>
    <p:sldId id="9172" r:id="rId39"/>
    <p:sldId id="9150" r:id="rId40"/>
    <p:sldId id="9175" r:id="rId41"/>
    <p:sldId id="9126" r:id="rId42"/>
    <p:sldId id="9133" r:id="rId43"/>
    <p:sldId id="2147471702" r:id="rId44"/>
    <p:sldId id="9113" r:id="rId45"/>
    <p:sldId id="9115" r:id="rId46"/>
    <p:sldId id="9137" r:id="rId47"/>
    <p:sldId id="9151" r:id="rId48"/>
    <p:sldId id="9121" r:id="rId49"/>
    <p:sldId id="2147471699" r:id="rId50"/>
    <p:sldId id="911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4">
          <p15:clr>
            <a:srgbClr val="A4A3A4"/>
          </p15:clr>
        </p15:guide>
        <p15:guide id="2" orient="horz" pos="114">
          <p15:clr>
            <a:srgbClr val="A4A3A4"/>
          </p15:clr>
        </p15:guide>
        <p15:guide id="3" orient="horz" pos="569">
          <p15:clr>
            <a:srgbClr val="A4A3A4"/>
          </p15:clr>
        </p15:guide>
        <p15:guide id="4" orient="horz" pos="1157">
          <p15:clr>
            <a:srgbClr val="A4A3A4"/>
          </p15:clr>
        </p15:guide>
        <p15:guide id="5" orient="horz" pos="3743">
          <p15:clr>
            <a:srgbClr val="A4A3A4"/>
          </p15:clr>
        </p15:guide>
        <p15:guide id="6" orient="horz" pos="3900">
          <p15:clr>
            <a:srgbClr val="A4A3A4"/>
          </p15:clr>
        </p15:guide>
        <p15:guide id="7" orient="horz" pos="4016">
          <p15:clr>
            <a:srgbClr val="A4A3A4"/>
          </p15:clr>
        </p15:guide>
        <p15:guide id="8" orient="horz" pos="4207">
          <p15:clr>
            <a:srgbClr val="A4A3A4"/>
          </p15:clr>
        </p15:guide>
        <p15:guide id="9" orient="horz" pos="1111">
          <p15:clr>
            <a:srgbClr val="A4A3A4"/>
          </p15:clr>
        </p15:guide>
        <p15:guide id="10" pos="114">
          <p15:clr>
            <a:srgbClr val="A4A3A4"/>
          </p15:clr>
        </p15:guide>
        <p15:guide id="11" pos="496">
          <p15:clr>
            <a:srgbClr val="A4A3A4"/>
          </p15:clr>
        </p15:guide>
        <p15:guide id="12" pos="1652">
          <p15:clr>
            <a:srgbClr val="A4A3A4"/>
          </p15:clr>
        </p15:guide>
        <p15:guide id="13" pos="1402">
          <p15:clr>
            <a:srgbClr val="A4A3A4"/>
          </p15:clr>
        </p15:guide>
        <p15:guide id="14" pos="2559">
          <p15:clr>
            <a:srgbClr val="A4A3A4"/>
          </p15:clr>
        </p15:guide>
        <p15:guide id="15" pos="2808">
          <p15:clr>
            <a:srgbClr val="A4A3A4"/>
          </p15:clr>
        </p15:guide>
        <p15:guide id="16" pos="3715">
          <p15:clr>
            <a:srgbClr val="A4A3A4"/>
          </p15:clr>
        </p15:guide>
        <p15:guide id="17" pos="3964">
          <p15:clr>
            <a:srgbClr val="A4A3A4"/>
          </p15:clr>
        </p15:guide>
        <p15:guide id="18" pos="4871">
          <p15:clr>
            <a:srgbClr val="A4A3A4"/>
          </p15:clr>
        </p15:guide>
        <p15:guide id="19" pos="5121">
          <p15:clr>
            <a:srgbClr val="A4A3A4"/>
          </p15:clr>
        </p15:guide>
        <p15:guide id="20" pos="6028">
          <p15:clr>
            <a:srgbClr val="A4A3A4"/>
          </p15:clr>
        </p15:guide>
        <p15:guide id="21" pos="6278">
          <p15:clr>
            <a:srgbClr val="A4A3A4"/>
          </p15:clr>
        </p15:guide>
        <p15:guide id="22" pos="7185">
          <p15:clr>
            <a:srgbClr val="A4A3A4"/>
          </p15:clr>
        </p15:guide>
        <p15:guide id="23" pos="7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BEC4B2-06CD-67CC-A355-3097509F15BB}" name="Tarmo Tanilas" initials="TT" userId="S::tanis@fspa.myntet.se::4cd93880-8b01-419b-9b3d-a5b5448203a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mo Tanilas" initials="TT" lastIdx="1" clrIdx="0">
    <p:extLst>
      <p:ext uri="{19B8F6BF-5375-455C-9EA6-DF929625EA0E}">
        <p15:presenceInfo xmlns:p15="http://schemas.microsoft.com/office/powerpoint/2012/main" userId="S::tanis@fspa.myntet.se::4cd93880-8b01-419b-9b3d-a5b5448203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A5818"/>
    <a:srgbClr val="ECF7FE"/>
    <a:srgbClr val="2EF24F"/>
    <a:srgbClr val="512B2B"/>
    <a:srgbClr val="5B8AD6"/>
    <a:srgbClr val="FBF3EA"/>
    <a:srgbClr val="C5569A"/>
    <a:srgbClr val="31A3AE"/>
    <a:srgbClr val="EC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97B69-2321-4BD8-BF1A-F30C7B3C1C2C}" v="23" dt="2026-01-18T18:41:39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1292" autoAdjust="0"/>
  </p:normalViewPr>
  <p:slideViewPr>
    <p:cSldViewPr snapToGrid="0" showGuides="1">
      <p:cViewPr varScale="1">
        <p:scale>
          <a:sx n="145" d="100"/>
          <a:sy n="145" d="100"/>
        </p:scale>
        <p:origin x="912" y="102"/>
      </p:cViewPr>
      <p:guideLst>
        <p:guide orient="horz" pos="454"/>
        <p:guide orient="horz" pos="114"/>
        <p:guide orient="horz" pos="569"/>
        <p:guide orient="horz" pos="1157"/>
        <p:guide orient="horz" pos="3743"/>
        <p:guide orient="horz" pos="3900"/>
        <p:guide orient="horz" pos="4016"/>
        <p:guide orient="horz" pos="4207"/>
        <p:guide orient="horz" pos="1111"/>
        <p:guide pos="114"/>
        <p:guide pos="496"/>
        <p:guide pos="1652"/>
        <p:guide pos="1402"/>
        <p:guide pos="2559"/>
        <p:guide pos="2808"/>
        <p:guide pos="3715"/>
        <p:guide pos="3964"/>
        <p:guide pos="4871"/>
        <p:guide pos="5121"/>
        <p:guide pos="6028"/>
        <p:guide pos="6278"/>
        <p:guide pos="7185"/>
        <p:guide pos="75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0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z="1000" smtClean="0">
                <a:solidFill>
                  <a:schemeClr val="tx2"/>
                </a:solidFill>
              </a:rPr>
              <a:t>‹#›</a:t>
            </a:fld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z="1000" smtClean="0">
                <a:solidFill>
                  <a:schemeClr val="tx2"/>
                </a:solidFill>
              </a:rPr>
              <a:t>19/01/2026</a:t>
            </a:fld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19/01/2026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 dirty="0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15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64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13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8D3F-C0B1-F000-9883-F68AD354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CDBDB-BC23-8A68-B805-D1A485CE2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B05B8-2BB3-187C-C393-A3D4C97B2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ACB5C-D589-ADEC-2E0D-363036DA9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91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38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04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40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898525"/>
            <a:ext cx="11829600" cy="5778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here, click Insert-tab, click Picture-button to browse for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149"/>
            <a:ext cx="8463600" cy="2880000"/>
          </a:xfrm>
          <a:blipFill>
            <a:blip r:embed="rId3"/>
            <a:stretch>
              <a:fillRect/>
            </a:stretch>
          </a:blipFill>
        </p:spPr>
        <p:txBody>
          <a:bodyPr lIns="756000" rIns="1454400" bIns="1116000" anchor="b"/>
          <a:lstStyle>
            <a:lvl1pPr algn="l">
              <a:lnSpc>
                <a:spcPct val="95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4225" y="3724665"/>
            <a:ext cx="6300000" cy="82044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name, and date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42" y="280044"/>
            <a:ext cx="2016000" cy="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ne colum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79388" y="179389"/>
            <a:ext cx="11829600" cy="6011862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9182100" cy="1052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7292917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5" y="1763713"/>
            <a:ext cx="6948487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27999" y="1763713"/>
            <a:ext cx="3276601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728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s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5105400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291263" y="1835151"/>
            <a:ext cx="5113337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654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hree column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3275012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6800" y="1763713"/>
            <a:ext cx="3275913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8130274" y="1763713"/>
            <a:ext cx="3274325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366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hree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3268663" cy="4103688"/>
          </a:xfrm>
          <a:solidFill>
            <a:srgbClr val="FAEFE5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64050" y="1835151"/>
            <a:ext cx="3268663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7525" y="1836000"/>
            <a:ext cx="3268663" cy="4103688"/>
          </a:xfrm>
          <a:solidFill>
            <a:srgbClr val="F9E7F0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rgbClr val="C5569A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5569A"/>
              </a:buClr>
              <a:defRPr/>
            </a:lvl2pPr>
            <a:lvl3pPr>
              <a:buClr>
                <a:srgbClr val="C5569A"/>
              </a:buClr>
              <a:defRPr/>
            </a:lvl3pPr>
            <a:lvl4pPr>
              <a:buClr>
                <a:srgbClr val="C5569A"/>
              </a:buClr>
              <a:defRPr/>
            </a:lvl4pPr>
            <a:lvl5pPr>
              <a:buClr>
                <a:srgbClr val="C5569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78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al elemen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ext Placeholder 3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471970" y="1835149"/>
            <a:ext cx="2934217" cy="2934217"/>
          </a:xfrm>
          <a:prstGeom prst="wedgeEllipseCallout">
            <a:avLst>
              <a:gd name="adj1" fmla="val -62014"/>
              <a:gd name="adj2" fmla="val -216"/>
            </a:avLst>
          </a:prstGeo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5pPr>
            <a:lvl6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6pPr>
            <a:lvl7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7pPr>
            <a:lvl8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8pPr>
            <a:lvl9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78606974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al elemen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56800" y="1763713"/>
            <a:ext cx="694780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74016" y="1785940"/>
            <a:ext cx="3285222" cy="3258334"/>
          </a:xfrm>
          <a:prstGeom prst="flowChartDelay">
            <a:avLst/>
          </a:prstGeom>
          <a:gradFill flip="none" rotWithShape="1">
            <a:gsLst>
              <a:gs pos="0">
                <a:srgbClr val="FA7F25"/>
              </a:gs>
              <a:gs pos="100000">
                <a:srgbClr val="FDBE13"/>
              </a:gs>
            </a:gsLst>
            <a:lin ang="0" scaled="1"/>
            <a:tileRect/>
          </a:gradFill>
        </p:spPr>
        <p:txBody>
          <a:bodyPr lIns="288000" tIns="900000" rIns="288000" bIns="90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960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5pPr>
            <a:lvl6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6pPr>
            <a:lvl7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7pPr>
            <a:lvl8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8pPr>
            <a:lvl9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4138900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8"/>
            <a:ext cx="11829600" cy="575945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icon to add image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8128000" y="898523"/>
            <a:ext cx="3005574" cy="3006000"/>
          </a:xfrm>
          <a:prstGeom prst="ellipse">
            <a:avLst/>
          </a:prstGeom>
          <a:solidFill>
            <a:schemeClr val="accent1"/>
          </a:solidFill>
        </p:spPr>
        <p:txBody>
          <a:bodyPr lIns="108000" tIns="108000" rIns="108000" bIns="108000" anchor="ctr" anchorCtr="0"/>
          <a:lstStyle>
            <a:lvl1pPr algn="ctr">
              <a:lnSpc>
                <a:spcPct val="115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text, place the circle to fit the image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98742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85812" y="1835150"/>
            <a:ext cx="10620375" cy="3186112"/>
          </a:xfrm>
        </p:spPr>
        <p:txBody>
          <a:bodyPr anchor="ctr" anchorCtr="0"/>
          <a:lstStyle>
            <a:lvl1pPr algn="ctr">
              <a:lnSpc>
                <a:spcPct val="83000"/>
              </a:lnSpc>
              <a:defRPr sz="6400" baseline="0"/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72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179388" y="898525"/>
            <a:ext cx="11829600" cy="5778500"/>
          </a:xfrm>
          <a:prstGeom prst="rect">
            <a:avLst/>
          </a:prstGeom>
          <a:solidFill>
            <a:srgbClr val="FB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pic>
        <p:nvPicPr>
          <p:cNvPr id="9" name="Headline_elemen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00"/>
            <a:ext cx="8461810" cy="2879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149"/>
            <a:ext cx="8463600" cy="2880000"/>
          </a:xfrm>
          <a:noFill/>
        </p:spPr>
        <p:txBody>
          <a:bodyPr lIns="756000" rIns="1454400" bIns="1116000" anchor="b"/>
          <a:lstStyle>
            <a:lvl1pPr algn="l">
              <a:lnSpc>
                <a:spcPct val="95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4225" y="3724665"/>
            <a:ext cx="6300000" cy="82044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name, and date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42" y="280044"/>
            <a:ext cx="2016000" cy="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image &amp;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"/>
          <a:stretch/>
        </p:blipFill>
        <p:spPr>
          <a:xfrm>
            <a:off x="179832" y="179833"/>
            <a:ext cx="11829600" cy="6497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7" y="2730464"/>
            <a:ext cx="6534486" cy="13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49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4 Rese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776" y="4664639"/>
            <a:ext cx="492452" cy="200416"/>
          </a:xfrm>
          <a:prstGeom prst="rect">
            <a:avLst/>
          </a:prstGeom>
        </p:spPr>
      </p:pic>
      <p:sp>
        <p:nvSpPr>
          <p:cNvPr id="9" name="Header"/>
          <p:cNvSpPr txBox="1"/>
          <p:nvPr userDrawn="1"/>
        </p:nvSpPr>
        <p:spPr>
          <a:xfrm>
            <a:off x="784225" y="572607"/>
            <a:ext cx="1086484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2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784225" y="1814739"/>
            <a:ext cx="2258380" cy="449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from one level to the next level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insert new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an appro-priate layout from the 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1000"/>
              </a:spcBef>
              <a:spcAft>
                <a:spcPts val="300"/>
              </a:spcAft>
            </a:pPr>
            <a:r>
              <a:rPr lang="en-GB" sz="900" b="1" noProof="0" dirty="0"/>
              <a:t>Don´t forget to classify your document (Public, Internal or Confidential). </a:t>
            </a:r>
          </a:p>
          <a:p>
            <a:pPr algn="l">
              <a:spcBef>
                <a:spcPts val="0"/>
              </a:spcBef>
              <a:spcAft>
                <a:spcPts val="300"/>
              </a:spcAft>
            </a:pPr>
            <a:r>
              <a:rPr lang="en-GB" sz="900" b="1" dirty="0"/>
              <a:t>Change it in the Master</a:t>
            </a:r>
            <a:endParaRPr lang="en-GB" sz="900" b="1" noProof="0" dirty="0"/>
          </a:p>
          <a:p>
            <a:pPr marL="0" indent="0">
              <a:spcBef>
                <a:spcPts val="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VIEW</a:t>
            </a:r>
            <a:r>
              <a:rPr lang="en-GB" sz="9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-tab</a:t>
            </a:r>
            <a:r>
              <a:rPr lang="en-GB" sz="9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top Ribbon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Slide Master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-button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Scroll to the top Master and edit the text or delete the text shapes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 Master View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-button and start to build you presentation</a:t>
            </a: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3906078" y="1814739"/>
            <a:ext cx="2317133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60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</a:t>
            </a:r>
            <a:r>
              <a:rPr lang="en-GB" sz="10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da-DK" sz="10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guides)</a:t>
            </a: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of guides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6657295" y="1815926"/>
            <a:ext cx="2286613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date </a:t>
            </a:r>
            <a:b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only used on one slide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tick mark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512B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need to change 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colours manually 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the chart uses 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5 colours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5205" y="2748751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8599" y="3410215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5"/>
          <a:srcRect l="36944" r="2272" b="69429"/>
          <a:stretch/>
        </p:blipFill>
        <p:spPr>
          <a:xfrm>
            <a:off x="2944589" y="4079819"/>
            <a:ext cx="593368" cy="192211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60428" y="2056037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41060" y="2729359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828704" y="3223349"/>
            <a:ext cx="359695" cy="335309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 userDrawn="1"/>
        </p:nvSpPr>
        <p:spPr bwMode="auto">
          <a:xfrm>
            <a:off x="9277274" y="1813579"/>
            <a:ext cx="21607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Swedbank chart colours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10783527" y="2234220"/>
            <a:ext cx="103350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colours 1-6</a:t>
            </a:r>
          </a:p>
        </p:txBody>
      </p:sp>
      <p:sp>
        <p:nvSpPr>
          <p:cNvPr id="22" name="Text Box 4"/>
          <p:cNvSpPr txBox="1">
            <a:spLocks noChangeArrowheads="1"/>
          </p:cNvSpPr>
          <p:nvPr userDrawn="1"/>
        </p:nvSpPr>
        <p:spPr bwMode="auto">
          <a:xfrm>
            <a:off x="9673095" y="3615893"/>
            <a:ext cx="19774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dark purple as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 7 and light purple as colour 8 in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Charts</a:t>
            </a: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272275" y="2075584"/>
            <a:ext cx="1465490" cy="1647002"/>
            <a:chOff x="9235440" y="2075583"/>
            <a:chExt cx="1691036" cy="19004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9126" y="2075583"/>
              <a:ext cx="1657350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9916795" y="2204286"/>
              <a:ext cx="1009681" cy="23812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235440" y="3561220"/>
              <a:ext cx="380999" cy="23812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/>
            </a:p>
          </p:txBody>
        </p:sp>
        <p:sp>
          <p:nvSpPr>
            <p:cNvPr id="26" name="Kombinationstegning 104"/>
            <p:cNvSpPr/>
            <p:nvPr userDrawn="1"/>
          </p:nvSpPr>
          <p:spPr>
            <a:xfrm rot="10800000">
              <a:off x="9259728" y="3761507"/>
              <a:ext cx="214695" cy="212703"/>
            </a:xfrm>
            <a:custGeom>
              <a:avLst/>
              <a:gdLst>
                <a:gd name="connsiteX0" fmla="*/ 1054373 w 2077750"/>
                <a:gd name="connsiteY0" fmla="*/ 0 h 2058480"/>
                <a:gd name="connsiteX1" fmla="*/ 1054372 w 2077750"/>
                <a:gd name="connsiteY1" fmla="*/ 1 h 2058480"/>
                <a:gd name="connsiteX2" fmla="*/ 1265176 w 2077750"/>
                <a:gd name="connsiteY2" fmla="*/ 210805 h 2058480"/>
                <a:gd name="connsiteX3" fmla="*/ 1265176 w 2077750"/>
                <a:gd name="connsiteY3" fmla="*/ 1332316 h 2058480"/>
                <a:gd name="connsiteX4" fmla="*/ 1717886 w 2077750"/>
                <a:gd name="connsiteY4" fmla="*/ 879608 h 2058480"/>
                <a:gd name="connsiteX5" fmla="*/ 2016008 w 2077750"/>
                <a:gd name="connsiteY5" fmla="*/ 879608 h 2058480"/>
                <a:gd name="connsiteX6" fmla="*/ 2016007 w 2077750"/>
                <a:gd name="connsiteY6" fmla="*/ 879608 h 2058480"/>
                <a:gd name="connsiteX7" fmla="*/ 2077750 w 2077750"/>
                <a:gd name="connsiteY7" fmla="*/ 1028669 h 2058480"/>
                <a:gd name="connsiteX8" fmla="*/ 2016007 w 2077750"/>
                <a:gd name="connsiteY8" fmla="*/ 1177729 h 2058480"/>
                <a:gd name="connsiteX9" fmla="*/ 1196998 w 2077750"/>
                <a:gd name="connsiteY9" fmla="*/ 1996737 h 2058480"/>
                <a:gd name="connsiteX10" fmla="*/ 1047937 w 2077750"/>
                <a:gd name="connsiteY10" fmla="*/ 2058480 h 2058480"/>
                <a:gd name="connsiteX11" fmla="*/ 1038875 w 2077750"/>
                <a:gd name="connsiteY11" fmla="*/ 2057612 h 2058480"/>
                <a:gd name="connsiteX12" fmla="*/ 1029812 w 2077750"/>
                <a:gd name="connsiteY12" fmla="*/ 2058480 h 2058480"/>
                <a:gd name="connsiteX13" fmla="*/ 880751 w 2077750"/>
                <a:gd name="connsiteY13" fmla="*/ 1996737 h 2058480"/>
                <a:gd name="connsiteX14" fmla="*/ 61743 w 2077750"/>
                <a:gd name="connsiteY14" fmla="*/ 1177729 h 2058480"/>
                <a:gd name="connsiteX15" fmla="*/ 61743 w 2077750"/>
                <a:gd name="connsiteY15" fmla="*/ 879607 h 2058480"/>
                <a:gd name="connsiteX16" fmla="*/ 359865 w 2077750"/>
                <a:gd name="connsiteY16" fmla="*/ 879607 h 2058480"/>
                <a:gd name="connsiteX17" fmla="*/ 843568 w 2077750"/>
                <a:gd name="connsiteY17" fmla="*/ 1363311 h 2058480"/>
                <a:gd name="connsiteX18" fmla="*/ 843569 w 2077750"/>
                <a:gd name="connsiteY18" fmla="*/ 210804 h 2058480"/>
                <a:gd name="connsiteX19" fmla="*/ 1054373 w 2077750"/>
                <a:gd name="connsiteY19" fmla="*/ 0 h 20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7750" h="2058480">
                  <a:moveTo>
                    <a:pt x="1054373" y="0"/>
                  </a:moveTo>
                  <a:lnTo>
                    <a:pt x="1054372" y="1"/>
                  </a:lnTo>
                  <a:cubicBezTo>
                    <a:pt x="1170796" y="1"/>
                    <a:pt x="1265176" y="94381"/>
                    <a:pt x="1265176" y="210805"/>
                  </a:cubicBezTo>
                  <a:lnTo>
                    <a:pt x="1265176" y="1332316"/>
                  </a:lnTo>
                  <a:lnTo>
                    <a:pt x="1717886" y="879608"/>
                  </a:lnTo>
                  <a:cubicBezTo>
                    <a:pt x="1800210" y="797283"/>
                    <a:pt x="1933684" y="797283"/>
                    <a:pt x="2016008" y="879608"/>
                  </a:cubicBezTo>
                  <a:lnTo>
                    <a:pt x="2016007" y="879608"/>
                  </a:lnTo>
                  <a:cubicBezTo>
                    <a:pt x="2057169" y="920770"/>
                    <a:pt x="2077750" y="974719"/>
                    <a:pt x="2077750" y="1028669"/>
                  </a:cubicBezTo>
                  <a:cubicBezTo>
                    <a:pt x="2077750" y="1082618"/>
                    <a:pt x="2057169" y="1136567"/>
                    <a:pt x="2016007" y="1177729"/>
                  </a:cubicBezTo>
                  <a:lnTo>
                    <a:pt x="1196998" y="1996737"/>
                  </a:lnTo>
                  <a:cubicBezTo>
                    <a:pt x="1155836" y="2037899"/>
                    <a:pt x="1101887" y="2058480"/>
                    <a:pt x="1047937" y="2058480"/>
                  </a:cubicBezTo>
                  <a:lnTo>
                    <a:pt x="1038875" y="2057612"/>
                  </a:lnTo>
                  <a:lnTo>
                    <a:pt x="1029812" y="2058480"/>
                  </a:lnTo>
                  <a:cubicBezTo>
                    <a:pt x="975863" y="2058480"/>
                    <a:pt x="921913" y="2037899"/>
                    <a:pt x="880751" y="1996737"/>
                  </a:cubicBezTo>
                  <a:lnTo>
                    <a:pt x="61743" y="1177729"/>
                  </a:lnTo>
                  <a:cubicBezTo>
                    <a:pt x="-20581" y="1095405"/>
                    <a:pt x="-20581" y="961931"/>
                    <a:pt x="61743" y="879607"/>
                  </a:cubicBezTo>
                  <a:cubicBezTo>
                    <a:pt x="144068" y="797283"/>
                    <a:pt x="277541" y="797283"/>
                    <a:pt x="359865" y="879607"/>
                  </a:cubicBezTo>
                  <a:lnTo>
                    <a:pt x="843568" y="1363311"/>
                  </a:lnTo>
                  <a:lnTo>
                    <a:pt x="843569" y="210804"/>
                  </a:lnTo>
                  <a:cubicBezTo>
                    <a:pt x="843569" y="94380"/>
                    <a:pt x="937949" y="0"/>
                    <a:pt x="1054373" y="0"/>
                  </a:cubicBezTo>
                  <a:close/>
                </a:path>
              </a:pathLst>
            </a:custGeom>
            <a:solidFill>
              <a:srgbClr val="5B3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Kombinationstegning 104"/>
            <p:cNvSpPr/>
            <p:nvPr userDrawn="1"/>
          </p:nvSpPr>
          <p:spPr>
            <a:xfrm rot="10800000">
              <a:off x="9426550" y="3763363"/>
              <a:ext cx="214695" cy="212703"/>
            </a:xfrm>
            <a:custGeom>
              <a:avLst/>
              <a:gdLst>
                <a:gd name="connsiteX0" fmla="*/ 1054373 w 2077750"/>
                <a:gd name="connsiteY0" fmla="*/ 0 h 2058480"/>
                <a:gd name="connsiteX1" fmla="*/ 1054372 w 2077750"/>
                <a:gd name="connsiteY1" fmla="*/ 1 h 2058480"/>
                <a:gd name="connsiteX2" fmla="*/ 1265176 w 2077750"/>
                <a:gd name="connsiteY2" fmla="*/ 210805 h 2058480"/>
                <a:gd name="connsiteX3" fmla="*/ 1265176 w 2077750"/>
                <a:gd name="connsiteY3" fmla="*/ 1332316 h 2058480"/>
                <a:gd name="connsiteX4" fmla="*/ 1717886 w 2077750"/>
                <a:gd name="connsiteY4" fmla="*/ 879608 h 2058480"/>
                <a:gd name="connsiteX5" fmla="*/ 2016008 w 2077750"/>
                <a:gd name="connsiteY5" fmla="*/ 879608 h 2058480"/>
                <a:gd name="connsiteX6" fmla="*/ 2016007 w 2077750"/>
                <a:gd name="connsiteY6" fmla="*/ 879608 h 2058480"/>
                <a:gd name="connsiteX7" fmla="*/ 2077750 w 2077750"/>
                <a:gd name="connsiteY7" fmla="*/ 1028669 h 2058480"/>
                <a:gd name="connsiteX8" fmla="*/ 2016007 w 2077750"/>
                <a:gd name="connsiteY8" fmla="*/ 1177729 h 2058480"/>
                <a:gd name="connsiteX9" fmla="*/ 1196998 w 2077750"/>
                <a:gd name="connsiteY9" fmla="*/ 1996737 h 2058480"/>
                <a:gd name="connsiteX10" fmla="*/ 1047937 w 2077750"/>
                <a:gd name="connsiteY10" fmla="*/ 2058480 h 2058480"/>
                <a:gd name="connsiteX11" fmla="*/ 1038875 w 2077750"/>
                <a:gd name="connsiteY11" fmla="*/ 2057612 h 2058480"/>
                <a:gd name="connsiteX12" fmla="*/ 1029812 w 2077750"/>
                <a:gd name="connsiteY12" fmla="*/ 2058480 h 2058480"/>
                <a:gd name="connsiteX13" fmla="*/ 880751 w 2077750"/>
                <a:gd name="connsiteY13" fmla="*/ 1996737 h 2058480"/>
                <a:gd name="connsiteX14" fmla="*/ 61743 w 2077750"/>
                <a:gd name="connsiteY14" fmla="*/ 1177729 h 2058480"/>
                <a:gd name="connsiteX15" fmla="*/ 61743 w 2077750"/>
                <a:gd name="connsiteY15" fmla="*/ 879607 h 2058480"/>
                <a:gd name="connsiteX16" fmla="*/ 359865 w 2077750"/>
                <a:gd name="connsiteY16" fmla="*/ 879607 h 2058480"/>
                <a:gd name="connsiteX17" fmla="*/ 843568 w 2077750"/>
                <a:gd name="connsiteY17" fmla="*/ 1363311 h 2058480"/>
                <a:gd name="connsiteX18" fmla="*/ 843569 w 2077750"/>
                <a:gd name="connsiteY18" fmla="*/ 210804 h 2058480"/>
                <a:gd name="connsiteX19" fmla="*/ 1054373 w 2077750"/>
                <a:gd name="connsiteY19" fmla="*/ 0 h 20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7750" h="2058480">
                  <a:moveTo>
                    <a:pt x="1054373" y="0"/>
                  </a:moveTo>
                  <a:lnTo>
                    <a:pt x="1054372" y="1"/>
                  </a:lnTo>
                  <a:cubicBezTo>
                    <a:pt x="1170796" y="1"/>
                    <a:pt x="1265176" y="94381"/>
                    <a:pt x="1265176" y="210805"/>
                  </a:cubicBezTo>
                  <a:lnTo>
                    <a:pt x="1265176" y="1332316"/>
                  </a:lnTo>
                  <a:lnTo>
                    <a:pt x="1717886" y="879608"/>
                  </a:lnTo>
                  <a:cubicBezTo>
                    <a:pt x="1800210" y="797283"/>
                    <a:pt x="1933684" y="797283"/>
                    <a:pt x="2016008" y="879608"/>
                  </a:cubicBezTo>
                  <a:lnTo>
                    <a:pt x="2016007" y="879608"/>
                  </a:lnTo>
                  <a:cubicBezTo>
                    <a:pt x="2057169" y="920770"/>
                    <a:pt x="2077750" y="974719"/>
                    <a:pt x="2077750" y="1028669"/>
                  </a:cubicBezTo>
                  <a:cubicBezTo>
                    <a:pt x="2077750" y="1082618"/>
                    <a:pt x="2057169" y="1136567"/>
                    <a:pt x="2016007" y="1177729"/>
                  </a:cubicBezTo>
                  <a:lnTo>
                    <a:pt x="1196998" y="1996737"/>
                  </a:lnTo>
                  <a:cubicBezTo>
                    <a:pt x="1155836" y="2037899"/>
                    <a:pt x="1101887" y="2058480"/>
                    <a:pt x="1047937" y="2058480"/>
                  </a:cubicBezTo>
                  <a:lnTo>
                    <a:pt x="1038875" y="2057612"/>
                  </a:lnTo>
                  <a:lnTo>
                    <a:pt x="1029812" y="2058480"/>
                  </a:lnTo>
                  <a:cubicBezTo>
                    <a:pt x="975863" y="2058480"/>
                    <a:pt x="921913" y="2037899"/>
                    <a:pt x="880751" y="1996737"/>
                  </a:cubicBezTo>
                  <a:lnTo>
                    <a:pt x="61743" y="1177729"/>
                  </a:lnTo>
                  <a:cubicBezTo>
                    <a:pt x="-20581" y="1095405"/>
                    <a:pt x="-20581" y="961931"/>
                    <a:pt x="61743" y="879607"/>
                  </a:cubicBezTo>
                  <a:cubicBezTo>
                    <a:pt x="144068" y="797283"/>
                    <a:pt x="277541" y="797283"/>
                    <a:pt x="359865" y="879607"/>
                  </a:cubicBezTo>
                  <a:lnTo>
                    <a:pt x="843568" y="1363311"/>
                  </a:lnTo>
                  <a:lnTo>
                    <a:pt x="843569" y="210804"/>
                  </a:lnTo>
                  <a:cubicBezTo>
                    <a:pt x="843569" y="94380"/>
                    <a:pt x="937949" y="0"/>
                    <a:pt x="1054373" y="0"/>
                  </a:cubicBezTo>
                  <a:close/>
                </a:path>
              </a:pathLst>
            </a:custGeom>
            <a:solidFill>
              <a:srgbClr val="E0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1765300" y="6475094"/>
            <a:ext cx="401030" cy="142875"/>
          </a:xfrm>
          <a:prstGeom prst="roundRect">
            <a:avLst/>
          </a:prstGeom>
          <a:noFill/>
          <a:ln>
            <a:solidFill>
              <a:srgbClr val="F35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GB" sz="2000" noProof="0" dirty="0"/>
          </a:p>
        </p:txBody>
      </p:sp>
      <p:sp>
        <p:nvSpPr>
          <p:cNvPr id="31" name="Kombinationstegning 104"/>
          <p:cNvSpPr/>
          <p:nvPr userDrawn="1"/>
        </p:nvSpPr>
        <p:spPr>
          <a:xfrm rot="16200000">
            <a:off x="1471422" y="6440179"/>
            <a:ext cx="214695" cy="212703"/>
          </a:xfrm>
          <a:custGeom>
            <a:avLst/>
            <a:gdLst>
              <a:gd name="connsiteX0" fmla="*/ 1054373 w 2077750"/>
              <a:gd name="connsiteY0" fmla="*/ 0 h 2058480"/>
              <a:gd name="connsiteX1" fmla="*/ 1054372 w 2077750"/>
              <a:gd name="connsiteY1" fmla="*/ 1 h 2058480"/>
              <a:gd name="connsiteX2" fmla="*/ 1265176 w 2077750"/>
              <a:gd name="connsiteY2" fmla="*/ 210805 h 2058480"/>
              <a:gd name="connsiteX3" fmla="*/ 1265176 w 2077750"/>
              <a:gd name="connsiteY3" fmla="*/ 1332316 h 2058480"/>
              <a:gd name="connsiteX4" fmla="*/ 1717886 w 2077750"/>
              <a:gd name="connsiteY4" fmla="*/ 879608 h 2058480"/>
              <a:gd name="connsiteX5" fmla="*/ 2016008 w 2077750"/>
              <a:gd name="connsiteY5" fmla="*/ 879608 h 2058480"/>
              <a:gd name="connsiteX6" fmla="*/ 2016007 w 2077750"/>
              <a:gd name="connsiteY6" fmla="*/ 879608 h 2058480"/>
              <a:gd name="connsiteX7" fmla="*/ 2077750 w 2077750"/>
              <a:gd name="connsiteY7" fmla="*/ 1028669 h 2058480"/>
              <a:gd name="connsiteX8" fmla="*/ 2016007 w 2077750"/>
              <a:gd name="connsiteY8" fmla="*/ 1177729 h 2058480"/>
              <a:gd name="connsiteX9" fmla="*/ 1196998 w 2077750"/>
              <a:gd name="connsiteY9" fmla="*/ 1996737 h 2058480"/>
              <a:gd name="connsiteX10" fmla="*/ 1047937 w 2077750"/>
              <a:gd name="connsiteY10" fmla="*/ 2058480 h 2058480"/>
              <a:gd name="connsiteX11" fmla="*/ 1038875 w 2077750"/>
              <a:gd name="connsiteY11" fmla="*/ 2057612 h 2058480"/>
              <a:gd name="connsiteX12" fmla="*/ 1029812 w 2077750"/>
              <a:gd name="connsiteY12" fmla="*/ 2058480 h 2058480"/>
              <a:gd name="connsiteX13" fmla="*/ 880751 w 2077750"/>
              <a:gd name="connsiteY13" fmla="*/ 1996737 h 2058480"/>
              <a:gd name="connsiteX14" fmla="*/ 61743 w 2077750"/>
              <a:gd name="connsiteY14" fmla="*/ 1177729 h 2058480"/>
              <a:gd name="connsiteX15" fmla="*/ 61743 w 2077750"/>
              <a:gd name="connsiteY15" fmla="*/ 879607 h 2058480"/>
              <a:gd name="connsiteX16" fmla="*/ 359865 w 2077750"/>
              <a:gd name="connsiteY16" fmla="*/ 879607 h 2058480"/>
              <a:gd name="connsiteX17" fmla="*/ 843568 w 2077750"/>
              <a:gd name="connsiteY17" fmla="*/ 1363311 h 2058480"/>
              <a:gd name="connsiteX18" fmla="*/ 843569 w 2077750"/>
              <a:gd name="connsiteY18" fmla="*/ 210804 h 2058480"/>
              <a:gd name="connsiteX19" fmla="*/ 1054373 w 2077750"/>
              <a:gd name="connsiteY19" fmla="*/ 0 h 20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77750" h="2058480">
                <a:moveTo>
                  <a:pt x="1054373" y="0"/>
                </a:moveTo>
                <a:lnTo>
                  <a:pt x="1054372" y="1"/>
                </a:lnTo>
                <a:cubicBezTo>
                  <a:pt x="1170796" y="1"/>
                  <a:pt x="1265176" y="94381"/>
                  <a:pt x="1265176" y="210805"/>
                </a:cubicBezTo>
                <a:lnTo>
                  <a:pt x="1265176" y="1332316"/>
                </a:lnTo>
                <a:lnTo>
                  <a:pt x="1717886" y="879608"/>
                </a:lnTo>
                <a:cubicBezTo>
                  <a:pt x="1800210" y="797283"/>
                  <a:pt x="1933684" y="797283"/>
                  <a:pt x="2016008" y="879608"/>
                </a:cubicBezTo>
                <a:lnTo>
                  <a:pt x="2016007" y="879608"/>
                </a:lnTo>
                <a:cubicBezTo>
                  <a:pt x="2057169" y="920770"/>
                  <a:pt x="2077750" y="974719"/>
                  <a:pt x="2077750" y="1028669"/>
                </a:cubicBezTo>
                <a:cubicBezTo>
                  <a:pt x="2077750" y="1082618"/>
                  <a:pt x="2057169" y="1136567"/>
                  <a:pt x="2016007" y="1177729"/>
                </a:cubicBezTo>
                <a:lnTo>
                  <a:pt x="1196998" y="1996737"/>
                </a:lnTo>
                <a:cubicBezTo>
                  <a:pt x="1155836" y="2037899"/>
                  <a:pt x="1101887" y="2058480"/>
                  <a:pt x="1047937" y="2058480"/>
                </a:cubicBezTo>
                <a:lnTo>
                  <a:pt x="1038875" y="2057612"/>
                </a:lnTo>
                <a:lnTo>
                  <a:pt x="1029812" y="2058480"/>
                </a:lnTo>
                <a:cubicBezTo>
                  <a:pt x="975863" y="2058480"/>
                  <a:pt x="921913" y="2037899"/>
                  <a:pt x="880751" y="1996737"/>
                </a:cubicBezTo>
                <a:lnTo>
                  <a:pt x="61743" y="1177729"/>
                </a:lnTo>
                <a:cubicBezTo>
                  <a:pt x="-20581" y="1095405"/>
                  <a:pt x="-20581" y="961931"/>
                  <a:pt x="61743" y="879607"/>
                </a:cubicBezTo>
                <a:cubicBezTo>
                  <a:pt x="144068" y="797283"/>
                  <a:pt x="277541" y="797283"/>
                  <a:pt x="359865" y="879607"/>
                </a:cubicBezTo>
                <a:lnTo>
                  <a:pt x="843568" y="1363311"/>
                </a:lnTo>
                <a:lnTo>
                  <a:pt x="843569" y="210804"/>
                </a:lnTo>
                <a:cubicBezTo>
                  <a:pt x="843569" y="94380"/>
                  <a:pt x="937949" y="0"/>
                  <a:pt x="1054373" y="0"/>
                </a:cubicBezTo>
                <a:close/>
              </a:path>
            </a:pathLst>
          </a:custGeom>
          <a:solidFill>
            <a:srgbClr val="F35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14" y="4655468"/>
            <a:ext cx="722168" cy="10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357" y="4651009"/>
            <a:ext cx="693883" cy="10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16" y="4655469"/>
            <a:ext cx="679423" cy="10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8337121" y="5738262"/>
            <a:ext cx="1017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Chart max 5 colours = </a:t>
            </a:r>
            <a:b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da-DK" sz="900" b="1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nothing</a:t>
            </a:r>
            <a:endParaRPr lang="en-GB" sz="2000" b="1" dirty="0" err="1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439523" y="5742023"/>
            <a:ext cx="1017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Chart more than 5 colours = </a:t>
            </a:r>
            <a:r>
              <a:rPr kumimoji="0" lang="en-GB" altLang="da-DK" sz="900" b="1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manually</a:t>
            </a:r>
            <a:endParaRPr lang="en-GB" sz="2000" b="1" dirty="0" err="1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0541925" y="5742023"/>
            <a:ext cx="101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1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chart </a:t>
            </a:r>
            <a: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more than 5 colours manually selected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1661052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with oak shape A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F108A4-48E9-4320-B99B-17F12B02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82221A3-F8B6-4734-B404-8D27C11E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image" descr="{&quot;templafy&quot;:{&quot;id&quot;:&quot;57290c3d-7439-40c2-a590-4d3e55eb0708&quot;}}" hidden="1" title="Form.InformationClasses.BoxfrontPP">
            <a:extLst>
              <a:ext uri="{FF2B5EF4-FFF2-40B4-BE49-F238E27FC236}">
                <a16:creationId xmlns:a16="http://schemas.microsoft.com/office/drawing/2014/main" id="{3545A763-50D9-4458-AF8B-575509495A10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4" name="text" descr="{&quot;templafy&quot;:{&quot;id&quot;:&quot;6812237d-93e8-4e50-9ec8-78fc6f9c515d&quot;}}" title="Form.InformationClasses.TermfrontPP">
            <a:extLst>
              <a:ext uri="{FF2B5EF4-FFF2-40B4-BE49-F238E27FC236}">
                <a16:creationId xmlns:a16="http://schemas.microsoft.com/office/drawing/2014/main" id="{0A286E67-7524-41D2-AF9B-56C28413ECBB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64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hapter, on background">
    <p:bg>
      <p:bgPr>
        <a:solidFill>
          <a:srgbClr val="FF9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13D3A0-5532-4D95-A52A-0EA452D20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507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898525"/>
            <a:ext cx="11829600" cy="5778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here, click Insert-tab, click Picture-button to browse for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149"/>
            <a:ext cx="8463600" cy="2880000"/>
          </a:xfrm>
          <a:blipFill>
            <a:blip r:embed="rId3"/>
            <a:stretch>
              <a:fillRect/>
            </a:stretch>
          </a:blipFill>
        </p:spPr>
        <p:txBody>
          <a:bodyPr lIns="756000" rIns="1454400" bIns="1116000" anchor="b"/>
          <a:lstStyle>
            <a:lvl1pPr algn="l">
              <a:lnSpc>
                <a:spcPct val="95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4225" y="3724665"/>
            <a:ext cx="6300000" cy="82044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name, and date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42" y="280044"/>
            <a:ext cx="2016000" cy="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93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179388" y="898525"/>
            <a:ext cx="11829600" cy="5778500"/>
          </a:xfrm>
          <a:prstGeom prst="rect">
            <a:avLst/>
          </a:prstGeom>
          <a:solidFill>
            <a:srgbClr val="FB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pic>
        <p:nvPicPr>
          <p:cNvPr id="9" name="Headline_elemen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00"/>
            <a:ext cx="8461810" cy="2879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149"/>
            <a:ext cx="8463600" cy="2880000"/>
          </a:xfrm>
          <a:noFill/>
        </p:spPr>
        <p:txBody>
          <a:bodyPr lIns="756000" rIns="1454400" bIns="1116000" anchor="b"/>
          <a:lstStyle>
            <a:lvl1pPr algn="l">
              <a:lnSpc>
                <a:spcPct val="95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4225" y="3724665"/>
            <a:ext cx="6300000" cy="82044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name, and date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42" y="280044"/>
            <a:ext cx="2016000" cy="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7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179388"/>
            <a:ext cx="11829600" cy="649763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here, click Insert-tab, click Picture-button to browse for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8848" y="1245996"/>
            <a:ext cx="8488952" cy="4360984"/>
          </a:xfrm>
          <a:solidFill>
            <a:srgbClr val="FAEFE5"/>
          </a:solidFill>
        </p:spPr>
        <p:txBody>
          <a:bodyPr lIns="774000" tIns="1735200" rIns="774000" bIns="0" anchor="t" anchorCtr="0"/>
          <a:lstStyle>
            <a:lvl1pPr algn="ctr">
              <a:lnSpc>
                <a:spcPct val="93000"/>
              </a:lnSpc>
              <a:defRPr sz="4800">
                <a:solidFill>
                  <a:srgbClr val="F35B1C"/>
                </a:solidFill>
              </a:defRPr>
            </a:lvl1pPr>
          </a:lstStyle>
          <a:p>
            <a:r>
              <a:rPr lang="en-GB" dirty="0"/>
              <a:t>Click to add chapter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1835150"/>
            <a:ext cx="6948488" cy="854599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005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dient background 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2" y="179507"/>
            <a:ext cx="11829615" cy="649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8848" y="1245996"/>
            <a:ext cx="8488952" cy="4360984"/>
          </a:xfrm>
          <a:solidFill>
            <a:srgbClr val="FAEFE5"/>
          </a:solidFill>
        </p:spPr>
        <p:txBody>
          <a:bodyPr lIns="774000" tIns="1735200" rIns="774000" bIns="0" anchor="t" anchorCtr="0"/>
          <a:lstStyle>
            <a:lvl1pPr algn="ctr">
              <a:lnSpc>
                <a:spcPct val="93000"/>
              </a:lnSpc>
              <a:defRPr sz="4800">
                <a:solidFill>
                  <a:srgbClr val="F35B1C"/>
                </a:solidFill>
              </a:defRPr>
            </a:lvl1pPr>
          </a:lstStyle>
          <a:p>
            <a:r>
              <a:rPr lang="en-GB" dirty="0"/>
              <a:t>Click to add chapter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1835150"/>
            <a:ext cx="6948488" cy="854599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18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/>
          <p:cNvSpPr/>
          <p:nvPr userDrawn="1"/>
        </p:nvSpPr>
        <p:spPr>
          <a:xfrm>
            <a:off x="179388" y="1264809"/>
            <a:ext cx="11829600" cy="5412215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90575" y="481665"/>
            <a:ext cx="10614026" cy="7831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 heading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225" y="1763713"/>
            <a:ext cx="10620375" cy="4175125"/>
          </a:xfrm>
        </p:spPr>
        <p:txBody>
          <a:bodyPr/>
          <a:lstStyle>
            <a:lvl1pPr marL="360000" indent="-360000">
              <a:spcBef>
                <a:spcPts val="60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2200"/>
            </a:lvl1pPr>
            <a:lvl2pPr marL="720000" indent="-360000">
              <a:spcBef>
                <a:spcPts val="600"/>
              </a:spcBef>
              <a:buClr>
                <a:schemeClr val="accent3"/>
              </a:buClr>
              <a:buSzPct val="95000"/>
              <a:buFont typeface="Arial" panose="020B0604020202020204" pitchFamily="34" charset="0"/>
              <a:buChar char="○"/>
              <a:defRPr sz="2200"/>
            </a:lvl2pPr>
            <a:lvl3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3pPr>
            <a:lvl4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4pPr>
            <a:lvl5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5pPr>
            <a:lvl6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6pPr>
            <a:lvl7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7pPr>
            <a:lvl8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8pPr>
            <a:lvl9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2391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/>
            </a:lvl1pPr>
          </a:lstStyle>
          <a:p>
            <a:r>
              <a:rPr lang="en-GB" dirty="0"/>
              <a:t>Click to add heading on one, two or three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5510"/>
            <a:ext cx="6948488" cy="813021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text in one or two rows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63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179388"/>
            <a:ext cx="11829600" cy="649763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here, click Insert-tab, click Picture-button to browse for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8848" y="1245996"/>
            <a:ext cx="8488952" cy="4360984"/>
          </a:xfrm>
          <a:solidFill>
            <a:srgbClr val="FAEFE5"/>
          </a:solidFill>
        </p:spPr>
        <p:txBody>
          <a:bodyPr lIns="774000" tIns="1735200" rIns="774000" bIns="0" anchor="t" anchorCtr="0"/>
          <a:lstStyle>
            <a:lvl1pPr algn="ctr">
              <a:lnSpc>
                <a:spcPct val="93000"/>
              </a:lnSpc>
              <a:defRPr sz="4800">
                <a:solidFill>
                  <a:srgbClr val="F35B1C"/>
                </a:solidFill>
              </a:defRPr>
            </a:lvl1pPr>
          </a:lstStyle>
          <a:p>
            <a:r>
              <a:rPr lang="en-GB" dirty="0"/>
              <a:t>Click to add chapter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1835150"/>
            <a:ext cx="6948488" cy="854599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937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B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heading on one, two or three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7199"/>
            <a:ext cx="6948488" cy="813600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text in one or two rows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354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dient background 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2" y="179507"/>
            <a:ext cx="11829615" cy="649898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heading on one, two or three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7200"/>
            <a:ext cx="6948488" cy="813600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text in one or two rows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906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ne column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9182100" cy="1052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4940325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ne colum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79388" y="179389"/>
            <a:ext cx="11829600" cy="6011862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9182100" cy="1052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3874115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06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5" y="1763713"/>
            <a:ext cx="6948487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27999" y="1763713"/>
            <a:ext cx="3276601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194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s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5105400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291263" y="1835151"/>
            <a:ext cx="5113337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35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hree column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3275012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6800" y="1763713"/>
            <a:ext cx="3275913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8130274" y="1763713"/>
            <a:ext cx="3274325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556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hree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3268663" cy="4103688"/>
          </a:xfrm>
          <a:solidFill>
            <a:srgbClr val="FAEFE5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64050" y="1835151"/>
            <a:ext cx="3268663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7525" y="1836000"/>
            <a:ext cx="3268663" cy="4103688"/>
          </a:xfrm>
          <a:solidFill>
            <a:srgbClr val="F9E7F0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rgbClr val="C5569A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5569A"/>
              </a:buClr>
              <a:defRPr/>
            </a:lvl2pPr>
            <a:lvl3pPr>
              <a:buClr>
                <a:srgbClr val="C5569A"/>
              </a:buClr>
              <a:defRPr/>
            </a:lvl3pPr>
            <a:lvl4pPr>
              <a:buClr>
                <a:srgbClr val="C5569A"/>
              </a:buClr>
              <a:defRPr/>
            </a:lvl4pPr>
            <a:lvl5pPr>
              <a:buClr>
                <a:srgbClr val="C5569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36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al elemen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ext Placeholder 3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471970" y="1835149"/>
            <a:ext cx="2934217" cy="2934217"/>
          </a:xfrm>
          <a:prstGeom prst="wedgeEllipseCallout">
            <a:avLst>
              <a:gd name="adj1" fmla="val -62014"/>
              <a:gd name="adj2" fmla="val -216"/>
            </a:avLst>
          </a:prstGeo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5pPr>
            <a:lvl6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6pPr>
            <a:lvl7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7pPr>
            <a:lvl8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8pPr>
            <a:lvl9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9455919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dient background 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2" y="179507"/>
            <a:ext cx="11829615" cy="649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8848" y="1245996"/>
            <a:ext cx="8488952" cy="4360984"/>
          </a:xfrm>
          <a:solidFill>
            <a:srgbClr val="FAEFE5"/>
          </a:solidFill>
        </p:spPr>
        <p:txBody>
          <a:bodyPr lIns="774000" tIns="1735200" rIns="774000" bIns="0" anchor="t" anchorCtr="0"/>
          <a:lstStyle>
            <a:lvl1pPr algn="ctr">
              <a:lnSpc>
                <a:spcPct val="93000"/>
              </a:lnSpc>
              <a:defRPr sz="4800">
                <a:solidFill>
                  <a:srgbClr val="F35B1C"/>
                </a:solidFill>
              </a:defRPr>
            </a:lvl1pPr>
          </a:lstStyle>
          <a:p>
            <a:r>
              <a:rPr lang="en-GB" dirty="0"/>
              <a:t>Click to add chapter heading on two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1835150"/>
            <a:ext cx="6948488" cy="854599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22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al elemen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56800" y="1763713"/>
            <a:ext cx="694780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74016" y="1785940"/>
            <a:ext cx="3285222" cy="3258334"/>
          </a:xfrm>
          <a:prstGeom prst="flowChartDelay">
            <a:avLst/>
          </a:prstGeom>
          <a:gradFill flip="none" rotWithShape="1">
            <a:gsLst>
              <a:gs pos="0">
                <a:srgbClr val="FA7F25"/>
              </a:gs>
              <a:gs pos="100000">
                <a:srgbClr val="FDBE13"/>
              </a:gs>
            </a:gsLst>
            <a:lin ang="0" scaled="1"/>
            <a:tileRect/>
          </a:gradFill>
        </p:spPr>
        <p:txBody>
          <a:bodyPr lIns="288000" tIns="900000" rIns="288000" bIns="90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960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5pPr>
            <a:lvl6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6pPr>
            <a:lvl7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7pPr>
            <a:lvl8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8pPr>
            <a:lvl9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XX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64938083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8"/>
            <a:ext cx="11829600" cy="575945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icon to add image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8128000" y="898523"/>
            <a:ext cx="3005574" cy="3006000"/>
          </a:xfrm>
          <a:prstGeom prst="ellipse">
            <a:avLst/>
          </a:prstGeom>
          <a:solidFill>
            <a:schemeClr val="accent1"/>
          </a:solidFill>
        </p:spPr>
        <p:txBody>
          <a:bodyPr lIns="108000" tIns="108000" rIns="108000" bIns="108000" anchor="ctr" anchorCtr="0"/>
          <a:lstStyle>
            <a:lvl1pPr algn="ctr">
              <a:lnSpc>
                <a:spcPct val="115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text, place the circle to fit the image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3041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85812" y="1835150"/>
            <a:ext cx="10620375" cy="3186112"/>
          </a:xfrm>
        </p:spPr>
        <p:txBody>
          <a:bodyPr anchor="ctr" anchorCtr="0"/>
          <a:lstStyle>
            <a:lvl1pPr algn="ctr">
              <a:lnSpc>
                <a:spcPct val="83000"/>
              </a:lnSpc>
              <a:defRPr sz="6400" baseline="0"/>
            </a:lvl1pPr>
          </a:lstStyle>
          <a:p>
            <a:r>
              <a:rPr lang="en-GB" dirty="0"/>
              <a:t>Click to add heading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740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image &amp;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"/>
          <a:stretch/>
        </p:blipFill>
        <p:spPr>
          <a:xfrm>
            <a:off x="179832" y="179833"/>
            <a:ext cx="11829600" cy="6497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7" y="2730464"/>
            <a:ext cx="6534486" cy="13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5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4 Rese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776" y="4664639"/>
            <a:ext cx="492452" cy="200416"/>
          </a:xfrm>
          <a:prstGeom prst="rect">
            <a:avLst/>
          </a:prstGeom>
        </p:spPr>
      </p:pic>
      <p:sp>
        <p:nvSpPr>
          <p:cNvPr id="9" name="Header"/>
          <p:cNvSpPr txBox="1"/>
          <p:nvPr userDrawn="1"/>
        </p:nvSpPr>
        <p:spPr>
          <a:xfrm>
            <a:off x="784225" y="572607"/>
            <a:ext cx="1086484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2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784225" y="1814739"/>
            <a:ext cx="2258380" cy="449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from one level to the next level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insert new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an appro-priate layout from the 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1000"/>
              </a:spcBef>
              <a:spcAft>
                <a:spcPts val="300"/>
              </a:spcAft>
            </a:pPr>
            <a:r>
              <a:rPr lang="en-GB" sz="900" b="1" noProof="0" dirty="0"/>
              <a:t>Don´t forget to classify your document (Public, Internal or Confidential). </a:t>
            </a:r>
          </a:p>
          <a:p>
            <a:pPr algn="l">
              <a:spcBef>
                <a:spcPts val="0"/>
              </a:spcBef>
              <a:spcAft>
                <a:spcPts val="300"/>
              </a:spcAft>
            </a:pPr>
            <a:r>
              <a:rPr lang="en-GB" sz="900" b="1" dirty="0"/>
              <a:t>Change it in the Master</a:t>
            </a:r>
            <a:endParaRPr lang="en-GB" sz="900" b="1" noProof="0" dirty="0"/>
          </a:p>
          <a:p>
            <a:pPr marL="0" indent="0">
              <a:spcBef>
                <a:spcPts val="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VIEW</a:t>
            </a:r>
            <a:r>
              <a:rPr lang="en-GB" sz="9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-tab</a:t>
            </a:r>
            <a:r>
              <a:rPr lang="en-GB" sz="9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top Ribbon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Slide Master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-button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Scroll to the top Master and edit the text or delete the text shapes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 Master View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-button and start to build you presentation</a:t>
            </a: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3906078" y="1814739"/>
            <a:ext cx="2317133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60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</a:t>
            </a:r>
            <a:r>
              <a:rPr lang="en-GB" sz="10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da-DK" sz="10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guides)</a:t>
            </a: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of guides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6657295" y="1815926"/>
            <a:ext cx="2286613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date </a:t>
            </a:r>
            <a:b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only used on one slide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tick mark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512B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need to change 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colours manually 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the chart uses 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5 colours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5205" y="2748751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8599" y="3410215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5"/>
          <a:srcRect l="36944" r="2272" b="69429"/>
          <a:stretch/>
        </p:blipFill>
        <p:spPr>
          <a:xfrm>
            <a:off x="2944589" y="4079819"/>
            <a:ext cx="593368" cy="192211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60428" y="2056037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41060" y="2729359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828704" y="3223349"/>
            <a:ext cx="359695" cy="335309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 userDrawn="1"/>
        </p:nvSpPr>
        <p:spPr bwMode="auto">
          <a:xfrm>
            <a:off x="9277274" y="1813579"/>
            <a:ext cx="21607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Swedbank chart colours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10783527" y="2234220"/>
            <a:ext cx="103350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colours 1-6</a:t>
            </a:r>
          </a:p>
        </p:txBody>
      </p:sp>
      <p:sp>
        <p:nvSpPr>
          <p:cNvPr id="22" name="Text Box 4"/>
          <p:cNvSpPr txBox="1">
            <a:spLocks noChangeArrowheads="1"/>
          </p:cNvSpPr>
          <p:nvPr userDrawn="1"/>
        </p:nvSpPr>
        <p:spPr bwMode="auto">
          <a:xfrm>
            <a:off x="9673095" y="3615893"/>
            <a:ext cx="19774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dark purple as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 7 and light purple as colour 8 in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Charts</a:t>
            </a: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272275" y="2075584"/>
            <a:ext cx="1465490" cy="1647002"/>
            <a:chOff x="9235440" y="2075583"/>
            <a:chExt cx="1691036" cy="19004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9126" y="2075583"/>
              <a:ext cx="1657350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9916795" y="2204286"/>
              <a:ext cx="1009681" cy="23812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235440" y="3561220"/>
              <a:ext cx="380999" cy="23812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/>
            </a:p>
          </p:txBody>
        </p:sp>
        <p:sp>
          <p:nvSpPr>
            <p:cNvPr id="26" name="Kombinationstegning 104"/>
            <p:cNvSpPr/>
            <p:nvPr userDrawn="1"/>
          </p:nvSpPr>
          <p:spPr>
            <a:xfrm rot="10800000">
              <a:off x="9259728" y="3761507"/>
              <a:ext cx="214695" cy="212703"/>
            </a:xfrm>
            <a:custGeom>
              <a:avLst/>
              <a:gdLst>
                <a:gd name="connsiteX0" fmla="*/ 1054373 w 2077750"/>
                <a:gd name="connsiteY0" fmla="*/ 0 h 2058480"/>
                <a:gd name="connsiteX1" fmla="*/ 1054372 w 2077750"/>
                <a:gd name="connsiteY1" fmla="*/ 1 h 2058480"/>
                <a:gd name="connsiteX2" fmla="*/ 1265176 w 2077750"/>
                <a:gd name="connsiteY2" fmla="*/ 210805 h 2058480"/>
                <a:gd name="connsiteX3" fmla="*/ 1265176 w 2077750"/>
                <a:gd name="connsiteY3" fmla="*/ 1332316 h 2058480"/>
                <a:gd name="connsiteX4" fmla="*/ 1717886 w 2077750"/>
                <a:gd name="connsiteY4" fmla="*/ 879608 h 2058480"/>
                <a:gd name="connsiteX5" fmla="*/ 2016008 w 2077750"/>
                <a:gd name="connsiteY5" fmla="*/ 879608 h 2058480"/>
                <a:gd name="connsiteX6" fmla="*/ 2016007 w 2077750"/>
                <a:gd name="connsiteY6" fmla="*/ 879608 h 2058480"/>
                <a:gd name="connsiteX7" fmla="*/ 2077750 w 2077750"/>
                <a:gd name="connsiteY7" fmla="*/ 1028669 h 2058480"/>
                <a:gd name="connsiteX8" fmla="*/ 2016007 w 2077750"/>
                <a:gd name="connsiteY8" fmla="*/ 1177729 h 2058480"/>
                <a:gd name="connsiteX9" fmla="*/ 1196998 w 2077750"/>
                <a:gd name="connsiteY9" fmla="*/ 1996737 h 2058480"/>
                <a:gd name="connsiteX10" fmla="*/ 1047937 w 2077750"/>
                <a:gd name="connsiteY10" fmla="*/ 2058480 h 2058480"/>
                <a:gd name="connsiteX11" fmla="*/ 1038875 w 2077750"/>
                <a:gd name="connsiteY11" fmla="*/ 2057612 h 2058480"/>
                <a:gd name="connsiteX12" fmla="*/ 1029812 w 2077750"/>
                <a:gd name="connsiteY12" fmla="*/ 2058480 h 2058480"/>
                <a:gd name="connsiteX13" fmla="*/ 880751 w 2077750"/>
                <a:gd name="connsiteY13" fmla="*/ 1996737 h 2058480"/>
                <a:gd name="connsiteX14" fmla="*/ 61743 w 2077750"/>
                <a:gd name="connsiteY14" fmla="*/ 1177729 h 2058480"/>
                <a:gd name="connsiteX15" fmla="*/ 61743 w 2077750"/>
                <a:gd name="connsiteY15" fmla="*/ 879607 h 2058480"/>
                <a:gd name="connsiteX16" fmla="*/ 359865 w 2077750"/>
                <a:gd name="connsiteY16" fmla="*/ 879607 h 2058480"/>
                <a:gd name="connsiteX17" fmla="*/ 843568 w 2077750"/>
                <a:gd name="connsiteY17" fmla="*/ 1363311 h 2058480"/>
                <a:gd name="connsiteX18" fmla="*/ 843569 w 2077750"/>
                <a:gd name="connsiteY18" fmla="*/ 210804 h 2058480"/>
                <a:gd name="connsiteX19" fmla="*/ 1054373 w 2077750"/>
                <a:gd name="connsiteY19" fmla="*/ 0 h 20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7750" h="2058480">
                  <a:moveTo>
                    <a:pt x="1054373" y="0"/>
                  </a:moveTo>
                  <a:lnTo>
                    <a:pt x="1054372" y="1"/>
                  </a:lnTo>
                  <a:cubicBezTo>
                    <a:pt x="1170796" y="1"/>
                    <a:pt x="1265176" y="94381"/>
                    <a:pt x="1265176" y="210805"/>
                  </a:cubicBezTo>
                  <a:lnTo>
                    <a:pt x="1265176" y="1332316"/>
                  </a:lnTo>
                  <a:lnTo>
                    <a:pt x="1717886" y="879608"/>
                  </a:lnTo>
                  <a:cubicBezTo>
                    <a:pt x="1800210" y="797283"/>
                    <a:pt x="1933684" y="797283"/>
                    <a:pt x="2016008" y="879608"/>
                  </a:cubicBezTo>
                  <a:lnTo>
                    <a:pt x="2016007" y="879608"/>
                  </a:lnTo>
                  <a:cubicBezTo>
                    <a:pt x="2057169" y="920770"/>
                    <a:pt x="2077750" y="974719"/>
                    <a:pt x="2077750" y="1028669"/>
                  </a:cubicBezTo>
                  <a:cubicBezTo>
                    <a:pt x="2077750" y="1082618"/>
                    <a:pt x="2057169" y="1136567"/>
                    <a:pt x="2016007" y="1177729"/>
                  </a:cubicBezTo>
                  <a:lnTo>
                    <a:pt x="1196998" y="1996737"/>
                  </a:lnTo>
                  <a:cubicBezTo>
                    <a:pt x="1155836" y="2037899"/>
                    <a:pt x="1101887" y="2058480"/>
                    <a:pt x="1047937" y="2058480"/>
                  </a:cubicBezTo>
                  <a:lnTo>
                    <a:pt x="1038875" y="2057612"/>
                  </a:lnTo>
                  <a:lnTo>
                    <a:pt x="1029812" y="2058480"/>
                  </a:lnTo>
                  <a:cubicBezTo>
                    <a:pt x="975863" y="2058480"/>
                    <a:pt x="921913" y="2037899"/>
                    <a:pt x="880751" y="1996737"/>
                  </a:cubicBezTo>
                  <a:lnTo>
                    <a:pt x="61743" y="1177729"/>
                  </a:lnTo>
                  <a:cubicBezTo>
                    <a:pt x="-20581" y="1095405"/>
                    <a:pt x="-20581" y="961931"/>
                    <a:pt x="61743" y="879607"/>
                  </a:cubicBezTo>
                  <a:cubicBezTo>
                    <a:pt x="144068" y="797283"/>
                    <a:pt x="277541" y="797283"/>
                    <a:pt x="359865" y="879607"/>
                  </a:cubicBezTo>
                  <a:lnTo>
                    <a:pt x="843568" y="1363311"/>
                  </a:lnTo>
                  <a:lnTo>
                    <a:pt x="843569" y="210804"/>
                  </a:lnTo>
                  <a:cubicBezTo>
                    <a:pt x="843569" y="94380"/>
                    <a:pt x="937949" y="0"/>
                    <a:pt x="1054373" y="0"/>
                  </a:cubicBezTo>
                  <a:close/>
                </a:path>
              </a:pathLst>
            </a:custGeom>
            <a:solidFill>
              <a:srgbClr val="5B3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Kombinationstegning 104"/>
            <p:cNvSpPr/>
            <p:nvPr userDrawn="1"/>
          </p:nvSpPr>
          <p:spPr>
            <a:xfrm rot="10800000">
              <a:off x="9426550" y="3763363"/>
              <a:ext cx="214695" cy="212703"/>
            </a:xfrm>
            <a:custGeom>
              <a:avLst/>
              <a:gdLst>
                <a:gd name="connsiteX0" fmla="*/ 1054373 w 2077750"/>
                <a:gd name="connsiteY0" fmla="*/ 0 h 2058480"/>
                <a:gd name="connsiteX1" fmla="*/ 1054372 w 2077750"/>
                <a:gd name="connsiteY1" fmla="*/ 1 h 2058480"/>
                <a:gd name="connsiteX2" fmla="*/ 1265176 w 2077750"/>
                <a:gd name="connsiteY2" fmla="*/ 210805 h 2058480"/>
                <a:gd name="connsiteX3" fmla="*/ 1265176 w 2077750"/>
                <a:gd name="connsiteY3" fmla="*/ 1332316 h 2058480"/>
                <a:gd name="connsiteX4" fmla="*/ 1717886 w 2077750"/>
                <a:gd name="connsiteY4" fmla="*/ 879608 h 2058480"/>
                <a:gd name="connsiteX5" fmla="*/ 2016008 w 2077750"/>
                <a:gd name="connsiteY5" fmla="*/ 879608 h 2058480"/>
                <a:gd name="connsiteX6" fmla="*/ 2016007 w 2077750"/>
                <a:gd name="connsiteY6" fmla="*/ 879608 h 2058480"/>
                <a:gd name="connsiteX7" fmla="*/ 2077750 w 2077750"/>
                <a:gd name="connsiteY7" fmla="*/ 1028669 h 2058480"/>
                <a:gd name="connsiteX8" fmla="*/ 2016007 w 2077750"/>
                <a:gd name="connsiteY8" fmla="*/ 1177729 h 2058480"/>
                <a:gd name="connsiteX9" fmla="*/ 1196998 w 2077750"/>
                <a:gd name="connsiteY9" fmla="*/ 1996737 h 2058480"/>
                <a:gd name="connsiteX10" fmla="*/ 1047937 w 2077750"/>
                <a:gd name="connsiteY10" fmla="*/ 2058480 h 2058480"/>
                <a:gd name="connsiteX11" fmla="*/ 1038875 w 2077750"/>
                <a:gd name="connsiteY11" fmla="*/ 2057612 h 2058480"/>
                <a:gd name="connsiteX12" fmla="*/ 1029812 w 2077750"/>
                <a:gd name="connsiteY12" fmla="*/ 2058480 h 2058480"/>
                <a:gd name="connsiteX13" fmla="*/ 880751 w 2077750"/>
                <a:gd name="connsiteY13" fmla="*/ 1996737 h 2058480"/>
                <a:gd name="connsiteX14" fmla="*/ 61743 w 2077750"/>
                <a:gd name="connsiteY14" fmla="*/ 1177729 h 2058480"/>
                <a:gd name="connsiteX15" fmla="*/ 61743 w 2077750"/>
                <a:gd name="connsiteY15" fmla="*/ 879607 h 2058480"/>
                <a:gd name="connsiteX16" fmla="*/ 359865 w 2077750"/>
                <a:gd name="connsiteY16" fmla="*/ 879607 h 2058480"/>
                <a:gd name="connsiteX17" fmla="*/ 843568 w 2077750"/>
                <a:gd name="connsiteY17" fmla="*/ 1363311 h 2058480"/>
                <a:gd name="connsiteX18" fmla="*/ 843569 w 2077750"/>
                <a:gd name="connsiteY18" fmla="*/ 210804 h 2058480"/>
                <a:gd name="connsiteX19" fmla="*/ 1054373 w 2077750"/>
                <a:gd name="connsiteY19" fmla="*/ 0 h 20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7750" h="2058480">
                  <a:moveTo>
                    <a:pt x="1054373" y="0"/>
                  </a:moveTo>
                  <a:lnTo>
                    <a:pt x="1054372" y="1"/>
                  </a:lnTo>
                  <a:cubicBezTo>
                    <a:pt x="1170796" y="1"/>
                    <a:pt x="1265176" y="94381"/>
                    <a:pt x="1265176" y="210805"/>
                  </a:cubicBezTo>
                  <a:lnTo>
                    <a:pt x="1265176" y="1332316"/>
                  </a:lnTo>
                  <a:lnTo>
                    <a:pt x="1717886" y="879608"/>
                  </a:lnTo>
                  <a:cubicBezTo>
                    <a:pt x="1800210" y="797283"/>
                    <a:pt x="1933684" y="797283"/>
                    <a:pt x="2016008" y="879608"/>
                  </a:cubicBezTo>
                  <a:lnTo>
                    <a:pt x="2016007" y="879608"/>
                  </a:lnTo>
                  <a:cubicBezTo>
                    <a:pt x="2057169" y="920770"/>
                    <a:pt x="2077750" y="974719"/>
                    <a:pt x="2077750" y="1028669"/>
                  </a:cubicBezTo>
                  <a:cubicBezTo>
                    <a:pt x="2077750" y="1082618"/>
                    <a:pt x="2057169" y="1136567"/>
                    <a:pt x="2016007" y="1177729"/>
                  </a:cubicBezTo>
                  <a:lnTo>
                    <a:pt x="1196998" y="1996737"/>
                  </a:lnTo>
                  <a:cubicBezTo>
                    <a:pt x="1155836" y="2037899"/>
                    <a:pt x="1101887" y="2058480"/>
                    <a:pt x="1047937" y="2058480"/>
                  </a:cubicBezTo>
                  <a:lnTo>
                    <a:pt x="1038875" y="2057612"/>
                  </a:lnTo>
                  <a:lnTo>
                    <a:pt x="1029812" y="2058480"/>
                  </a:lnTo>
                  <a:cubicBezTo>
                    <a:pt x="975863" y="2058480"/>
                    <a:pt x="921913" y="2037899"/>
                    <a:pt x="880751" y="1996737"/>
                  </a:cubicBezTo>
                  <a:lnTo>
                    <a:pt x="61743" y="1177729"/>
                  </a:lnTo>
                  <a:cubicBezTo>
                    <a:pt x="-20581" y="1095405"/>
                    <a:pt x="-20581" y="961931"/>
                    <a:pt x="61743" y="879607"/>
                  </a:cubicBezTo>
                  <a:cubicBezTo>
                    <a:pt x="144068" y="797283"/>
                    <a:pt x="277541" y="797283"/>
                    <a:pt x="359865" y="879607"/>
                  </a:cubicBezTo>
                  <a:lnTo>
                    <a:pt x="843568" y="1363311"/>
                  </a:lnTo>
                  <a:lnTo>
                    <a:pt x="843569" y="210804"/>
                  </a:lnTo>
                  <a:cubicBezTo>
                    <a:pt x="843569" y="94380"/>
                    <a:pt x="937949" y="0"/>
                    <a:pt x="1054373" y="0"/>
                  </a:cubicBezTo>
                  <a:close/>
                </a:path>
              </a:pathLst>
            </a:custGeom>
            <a:solidFill>
              <a:srgbClr val="E0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1765300" y="6475094"/>
            <a:ext cx="401030" cy="142875"/>
          </a:xfrm>
          <a:prstGeom prst="roundRect">
            <a:avLst/>
          </a:prstGeom>
          <a:noFill/>
          <a:ln>
            <a:solidFill>
              <a:srgbClr val="F35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GB" sz="2000" noProof="0" dirty="0"/>
          </a:p>
        </p:txBody>
      </p:sp>
      <p:sp>
        <p:nvSpPr>
          <p:cNvPr id="31" name="Kombinationstegning 104"/>
          <p:cNvSpPr/>
          <p:nvPr userDrawn="1"/>
        </p:nvSpPr>
        <p:spPr>
          <a:xfrm rot="16200000">
            <a:off x="1471422" y="6440179"/>
            <a:ext cx="214695" cy="212703"/>
          </a:xfrm>
          <a:custGeom>
            <a:avLst/>
            <a:gdLst>
              <a:gd name="connsiteX0" fmla="*/ 1054373 w 2077750"/>
              <a:gd name="connsiteY0" fmla="*/ 0 h 2058480"/>
              <a:gd name="connsiteX1" fmla="*/ 1054372 w 2077750"/>
              <a:gd name="connsiteY1" fmla="*/ 1 h 2058480"/>
              <a:gd name="connsiteX2" fmla="*/ 1265176 w 2077750"/>
              <a:gd name="connsiteY2" fmla="*/ 210805 h 2058480"/>
              <a:gd name="connsiteX3" fmla="*/ 1265176 w 2077750"/>
              <a:gd name="connsiteY3" fmla="*/ 1332316 h 2058480"/>
              <a:gd name="connsiteX4" fmla="*/ 1717886 w 2077750"/>
              <a:gd name="connsiteY4" fmla="*/ 879608 h 2058480"/>
              <a:gd name="connsiteX5" fmla="*/ 2016008 w 2077750"/>
              <a:gd name="connsiteY5" fmla="*/ 879608 h 2058480"/>
              <a:gd name="connsiteX6" fmla="*/ 2016007 w 2077750"/>
              <a:gd name="connsiteY6" fmla="*/ 879608 h 2058480"/>
              <a:gd name="connsiteX7" fmla="*/ 2077750 w 2077750"/>
              <a:gd name="connsiteY7" fmla="*/ 1028669 h 2058480"/>
              <a:gd name="connsiteX8" fmla="*/ 2016007 w 2077750"/>
              <a:gd name="connsiteY8" fmla="*/ 1177729 h 2058480"/>
              <a:gd name="connsiteX9" fmla="*/ 1196998 w 2077750"/>
              <a:gd name="connsiteY9" fmla="*/ 1996737 h 2058480"/>
              <a:gd name="connsiteX10" fmla="*/ 1047937 w 2077750"/>
              <a:gd name="connsiteY10" fmla="*/ 2058480 h 2058480"/>
              <a:gd name="connsiteX11" fmla="*/ 1038875 w 2077750"/>
              <a:gd name="connsiteY11" fmla="*/ 2057612 h 2058480"/>
              <a:gd name="connsiteX12" fmla="*/ 1029812 w 2077750"/>
              <a:gd name="connsiteY12" fmla="*/ 2058480 h 2058480"/>
              <a:gd name="connsiteX13" fmla="*/ 880751 w 2077750"/>
              <a:gd name="connsiteY13" fmla="*/ 1996737 h 2058480"/>
              <a:gd name="connsiteX14" fmla="*/ 61743 w 2077750"/>
              <a:gd name="connsiteY14" fmla="*/ 1177729 h 2058480"/>
              <a:gd name="connsiteX15" fmla="*/ 61743 w 2077750"/>
              <a:gd name="connsiteY15" fmla="*/ 879607 h 2058480"/>
              <a:gd name="connsiteX16" fmla="*/ 359865 w 2077750"/>
              <a:gd name="connsiteY16" fmla="*/ 879607 h 2058480"/>
              <a:gd name="connsiteX17" fmla="*/ 843568 w 2077750"/>
              <a:gd name="connsiteY17" fmla="*/ 1363311 h 2058480"/>
              <a:gd name="connsiteX18" fmla="*/ 843569 w 2077750"/>
              <a:gd name="connsiteY18" fmla="*/ 210804 h 2058480"/>
              <a:gd name="connsiteX19" fmla="*/ 1054373 w 2077750"/>
              <a:gd name="connsiteY19" fmla="*/ 0 h 20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77750" h="2058480">
                <a:moveTo>
                  <a:pt x="1054373" y="0"/>
                </a:moveTo>
                <a:lnTo>
                  <a:pt x="1054372" y="1"/>
                </a:lnTo>
                <a:cubicBezTo>
                  <a:pt x="1170796" y="1"/>
                  <a:pt x="1265176" y="94381"/>
                  <a:pt x="1265176" y="210805"/>
                </a:cubicBezTo>
                <a:lnTo>
                  <a:pt x="1265176" y="1332316"/>
                </a:lnTo>
                <a:lnTo>
                  <a:pt x="1717886" y="879608"/>
                </a:lnTo>
                <a:cubicBezTo>
                  <a:pt x="1800210" y="797283"/>
                  <a:pt x="1933684" y="797283"/>
                  <a:pt x="2016008" y="879608"/>
                </a:cubicBezTo>
                <a:lnTo>
                  <a:pt x="2016007" y="879608"/>
                </a:lnTo>
                <a:cubicBezTo>
                  <a:pt x="2057169" y="920770"/>
                  <a:pt x="2077750" y="974719"/>
                  <a:pt x="2077750" y="1028669"/>
                </a:cubicBezTo>
                <a:cubicBezTo>
                  <a:pt x="2077750" y="1082618"/>
                  <a:pt x="2057169" y="1136567"/>
                  <a:pt x="2016007" y="1177729"/>
                </a:cubicBezTo>
                <a:lnTo>
                  <a:pt x="1196998" y="1996737"/>
                </a:lnTo>
                <a:cubicBezTo>
                  <a:pt x="1155836" y="2037899"/>
                  <a:pt x="1101887" y="2058480"/>
                  <a:pt x="1047937" y="2058480"/>
                </a:cubicBezTo>
                <a:lnTo>
                  <a:pt x="1038875" y="2057612"/>
                </a:lnTo>
                <a:lnTo>
                  <a:pt x="1029812" y="2058480"/>
                </a:lnTo>
                <a:cubicBezTo>
                  <a:pt x="975863" y="2058480"/>
                  <a:pt x="921913" y="2037899"/>
                  <a:pt x="880751" y="1996737"/>
                </a:cubicBezTo>
                <a:lnTo>
                  <a:pt x="61743" y="1177729"/>
                </a:lnTo>
                <a:cubicBezTo>
                  <a:pt x="-20581" y="1095405"/>
                  <a:pt x="-20581" y="961931"/>
                  <a:pt x="61743" y="879607"/>
                </a:cubicBezTo>
                <a:cubicBezTo>
                  <a:pt x="144068" y="797283"/>
                  <a:pt x="277541" y="797283"/>
                  <a:pt x="359865" y="879607"/>
                </a:cubicBezTo>
                <a:lnTo>
                  <a:pt x="843568" y="1363311"/>
                </a:lnTo>
                <a:lnTo>
                  <a:pt x="843569" y="210804"/>
                </a:lnTo>
                <a:cubicBezTo>
                  <a:pt x="843569" y="94380"/>
                  <a:pt x="937949" y="0"/>
                  <a:pt x="1054373" y="0"/>
                </a:cubicBezTo>
                <a:close/>
              </a:path>
            </a:pathLst>
          </a:custGeom>
          <a:solidFill>
            <a:srgbClr val="F35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14" y="4655468"/>
            <a:ext cx="722168" cy="10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357" y="4651009"/>
            <a:ext cx="693883" cy="10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16" y="4655469"/>
            <a:ext cx="679423" cy="10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8337121" y="5738262"/>
            <a:ext cx="1017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Chart max 5 colours = </a:t>
            </a:r>
            <a:b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da-DK" sz="900" b="1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nothing</a:t>
            </a:r>
            <a:endParaRPr lang="en-GB" sz="2000" b="1" dirty="0" err="1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439523" y="5742023"/>
            <a:ext cx="1017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Chart more than 5 colours = </a:t>
            </a:r>
            <a:r>
              <a:rPr kumimoji="0" lang="en-GB" altLang="da-DK" sz="900" b="1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manually</a:t>
            </a:r>
            <a:endParaRPr lang="en-GB" sz="2000" b="1" dirty="0" err="1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0541925" y="5742023"/>
            <a:ext cx="101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1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chart </a:t>
            </a:r>
            <a:r>
              <a:rPr kumimoji="0" lang="en-GB" altLang="da-DK" sz="900" b="0" i="0" u="none" strike="noStrike" kern="1200" cap="none" spc="0" normalizeH="0" baseline="0" noProof="1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more than 5 colours manually selected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185347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range background">
    <p:bg>
      <p:bgPr>
        <a:solidFill>
          <a:srgbClr val="FF5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D127A7-962D-42AA-95EE-BE7697DE2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4130A02-9CAF-430B-94BA-0E080566F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image" descr="{&quot;templafy&quot;:{&quot;id&quot;:&quot;29eb250f-006f-499b-ba45-55b6034ec640&quot;}}" hidden="1" title="Form.InformationClasses.BoxfrontPP">
            <a:extLst>
              <a:ext uri="{FF2B5EF4-FFF2-40B4-BE49-F238E27FC236}">
                <a16:creationId xmlns:a16="http://schemas.microsoft.com/office/drawing/2014/main" id="{819F18DF-01B7-4A48-9F83-83B4434815B3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5" name="text" descr="{&quot;templafy&quot;:{&quot;id&quot;:&quot;71f270b9-0101-4e78-8322-00bddfeeb105&quot;}}" title="Form.InformationClasses.TermfrontPP">
            <a:extLst>
              <a:ext uri="{FF2B5EF4-FFF2-40B4-BE49-F238E27FC236}">
                <a16:creationId xmlns:a16="http://schemas.microsoft.com/office/drawing/2014/main" id="{5263BDEB-09FC-4971-8362-02BA82D5FB3D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39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oak shape A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F108A4-48E9-4320-B99B-17F12B02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82221A3-F8B6-4734-B404-8D27C11E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image" descr="{&quot;templafy&quot;:{&quot;id&quot;:&quot;57290c3d-7439-40c2-a590-4d3e55eb0708&quot;}}" hidden="1" title="Form.InformationClasses.BoxfrontPP">
            <a:extLst>
              <a:ext uri="{FF2B5EF4-FFF2-40B4-BE49-F238E27FC236}">
                <a16:creationId xmlns:a16="http://schemas.microsoft.com/office/drawing/2014/main" id="{3545A763-50D9-4458-AF8B-575509495A10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4" name="text" descr="{&quot;templafy&quot;:{&quot;id&quot;:&quot;6812237d-93e8-4e50-9ec8-78fc6f9c515d&quot;}}" title="Form.InformationClasses.TermfrontPP">
            <a:extLst>
              <a:ext uri="{FF2B5EF4-FFF2-40B4-BE49-F238E27FC236}">
                <a16:creationId xmlns:a16="http://schemas.microsoft.com/office/drawing/2014/main" id="{0A286E67-7524-41D2-AF9B-56C28413ECBB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09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oak shape B">
    <p:bg>
      <p:bgPr>
        <a:solidFill>
          <a:srgbClr val="F8D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F108A4-48E9-4320-B99B-17F12B02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82221A3-F8B6-4734-B404-8D27C11E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image" descr="{&quot;templafy&quot;:{&quot;id&quot;:&quot;edfe5f6f-0f72-405f-90f0-6de30e2e5dfc&quot;}}" hidden="1" title="Form.InformationClasses.BoxfrontPP">
            <a:extLst>
              <a:ext uri="{FF2B5EF4-FFF2-40B4-BE49-F238E27FC236}">
                <a16:creationId xmlns:a16="http://schemas.microsoft.com/office/drawing/2014/main" id="{55D36BA1-D4BC-4775-A77F-957CD77B54F7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5" name="text" descr="{&quot;templafy&quot;:{&quot;id&quot;:&quot;c87f1a36-b3e4-4cd2-aea3-bc1cd4defc6a&quot;}}" title="Form.InformationClasses.TermfrontPP">
            <a:extLst>
              <a:ext uri="{FF2B5EF4-FFF2-40B4-BE49-F238E27FC236}">
                <a16:creationId xmlns:a16="http://schemas.microsoft.com/office/drawing/2014/main" id="{26A60F70-C2B2-40A7-8689-24663D22D7AD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21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, oak shape &amp; image">
    <p:bg>
      <p:bgPr>
        <a:solidFill>
          <a:srgbClr val="FF5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">
            <a:extLst>
              <a:ext uri="{FF2B5EF4-FFF2-40B4-BE49-F238E27FC236}">
                <a16:creationId xmlns:a16="http://schemas.microsoft.com/office/drawing/2014/main" id="{AFEA9D5F-A4C6-434B-B5A6-AD71825F9A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B5A6843-5FCE-4D1F-8A6E-DDEFE680F5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726" y="1332000"/>
            <a:ext cx="9312275" cy="5526000"/>
          </a:xfrm>
          <a:custGeom>
            <a:avLst/>
            <a:gdLst>
              <a:gd name="connsiteX0" fmla="*/ 7421459 w 9312275"/>
              <a:gd name="connsiteY0" fmla="*/ 0 h 5526000"/>
              <a:gd name="connsiteX1" fmla="*/ 7476336 w 9312275"/>
              <a:gd name="connsiteY1" fmla="*/ 0 h 5526000"/>
              <a:gd name="connsiteX2" fmla="*/ 7588825 w 9312275"/>
              <a:gd name="connsiteY2" fmla="*/ 4117 h 5526000"/>
              <a:gd name="connsiteX3" fmla="*/ 9188074 w 9312275"/>
              <a:gd name="connsiteY3" fmla="*/ 289873 h 5526000"/>
              <a:gd name="connsiteX4" fmla="*/ 9312275 w 9312275"/>
              <a:gd name="connsiteY4" fmla="*/ 259466 h 5526000"/>
              <a:gd name="connsiteX5" fmla="*/ 9312275 w 9312275"/>
              <a:gd name="connsiteY5" fmla="*/ 5526000 h 5526000"/>
              <a:gd name="connsiteX6" fmla="*/ 0 w 9312275"/>
              <a:gd name="connsiteY6" fmla="*/ 5526000 h 5526000"/>
              <a:gd name="connsiteX7" fmla="*/ 285750 w 9312275"/>
              <a:gd name="connsiteY7" fmla="*/ 4771620 h 5526000"/>
              <a:gd name="connsiteX8" fmla="*/ 1178560 w 9312275"/>
              <a:gd name="connsiteY8" fmla="*/ 4529685 h 5526000"/>
              <a:gd name="connsiteX9" fmla="*/ 2059306 w 9312275"/>
              <a:gd name="connsiteY9" fmla="*/ 2409420 h 5526000"/>
              <a:gd name="connsiteX10" fmla="*/ 4157345 w 9312275"/>
              <a:gd name="connsiteY10" fmla="*/ 1871575 h 5526000"/>
              <a:gd name="connsiteX11" fmla="*/ 5100320 w 9312275"/>
              <a:gd name="connsiteY11" fmla="*/ 364720 h 5526000"/>
              <a:gd name="connsiteX12" fmla="*/ 6146800 w 9312275"/>
              <a:gd name="connsiteY12" fmla="*/ 528550 h 5526000"/>
              <a:gd name="connsiteX13" fmla="*/ 7337790 w 9312275"/>
              <a:gd name="connsiteY13" fmla="*/ 3289 h 55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12275" h="5526000">
                <a:moveTo>
                  <a:pt x="7421459" y="0"/>
                </a:moveTo>
                <a:lnTo>
                  <a:pt x="7476336" y="0"/>
                </a:lnTo>
                <a:lnTo>
                  <a:pt x="7588825" y="4117"/>
                </a:lnTo>
                <a:cubicBezTo>
                  <a:pt x="8227954" y="50954"/>
                  <a:pt x="8618953" y="398610"/>
                  <a:pt x="9188074" y="289873"/>
                </a:cubicBezTo>
                <a:lnTo>
                  <a:pt x="9312275" y="259466"/>
                </a:lnTo>
                <a:lnTo>
                  <a:pt x="9312275" y="5526000"/>
                </a:lnTo>
                <a:lnTo>
                  <a:pt x="0" y="5526000"/>
                </a:lnTo>
                <a:cubicBezTo>
                  <a:pt x="17780" y="5292956"/>
                  <a:pt x="-53975" y="4951325"/>
                  <a:pt x="285750" y="4771620"/>
                </a:cubicBezTo>
                <a:cubicBezTo>
                  <a:pt x="697865" y="4553180"/>
                  <a:pt x="861695" y="4770985"/>
                  <a:pt x="1178560" y="4529685"/>
                </a:cubicBezTo>
                <a:cubicBezTo>
                  <a:pt x="2386330" y="3608300"/>
                  <a:pt x="1329690" y="3231745"/>
                  <a:pt x="2059306" y="2409420"/>
                </a:cubicBezTo>
                <a:cubicBezTo>
                  <a:pt x="2985136" y="1364845"/>
                  <a:pt x="2668905" y="2404975"/>
                  <a:pt x="4157345" y="1871575"/>
                </a:cubicBezTo>
                <a:cubicBezTo>
                  <a:pt x="4869181" y="1616305"/>
                  <a:pt x="4685665" y="621895"/>
                  <a:pt x="5100320" y="364720"/>
                </a:cubicBezTo>
                <a:cubicBezTo>
                  <a:pt x="5508625" y="111355"/>
                  <a:pt x="5747385" y="632690"/>
                  <a:pt x="6146800" y="528550"/>
                </a:cubicBezTo>
                <a:cubicBezTo>
                  <a:pt x="6676033" y="390438"/>
                  <a:pt x="6814034" y="45826"/>
                  <a:pt x="7337790" y="328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4896000" tIns="1224000" rIns="18000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B63C34-DE30-478C-81B2-BE02535AA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22" y="752384"/>
            <a:ext cx="6340488" cy="1623066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max two rows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A2D730-07CB-40C0-940C-70829D9096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722" y="2650117"/>
            <a:ext cx="4312904" cy="7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image" descr="{&quot;templafy&quot;:{&quot;id&quot;:&quot;86d83f2a-0b6c-425e-9b23-ece591452212&quot;}}" hidden="1" title="Form.InformationClasses.BoxfrontPP">
            <a:extLst>
              <a:ext uri="{FF2B5EF4-FFF2-40B4-BE49-F238E27FC236}">
                <a16:creationId xmlns:a16="http://schemas.microsoft.com/office/drawing/2014/main" id="{685E50FC-A129-481D-8568-78635AE9FFB7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2" name="text" descr="{&quot;templafy&quot;:{&quot;id&quot;:&quot;7475c9c0-08d1-487d-b223-b50fdb830126&quot;}}" title="Form.InformationClasses.TermfrontPP">
            <a:extLst>
              <a:ext uri="{FF2B5EF4-FFF2-40B4-BE49-F238E27FC236}">
                <a16:creationId xmlns:a16="http://schemas.microsoft.com/office/drawing/2014/main" id="{A50FB952-6048-4E70-B942-088575429E29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55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oa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D127A7-962D-42AA-95EE-BE7697DE2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4130A02-9CAF-430B-94BA-0E080566F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image" descr="{&quot;templafy&quot;:{&quot;id&quot;:&quot;78ddc374-fcdc-4d12-bf52-1283add87a03&quot;}}" hidden="1" title="Form.InformationClasses.BoxfrontPP">
            <a:extLst>
              <a:ext uri="{FF2B5EF4-FFF2-40B4-BE49-F238E27FC236}">
                <a16:creationId xmlns:a16="http://schemas.microsoft.com/office/drawing/2014/main" id="{CC0DE964-AEE9-407D-82D6-93480A0F2369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5" name="text" descr="{&quot;templafy&quot;:{&quot;id&quot;:&quot;e920b342-97ff-426a-8082-be8f5ba18f37&quot;}}" title="Form.InformationClasses.TermfrontPP">
            <a:extLst>
              <a:ext uri="{FF2B5EF4-FFF2-40B4-BE49-F238E27FC236}">
                <a16:creationId xmlns:a16="http://schemas.microsoft.com/office/drawing/2014/main" id="{41C7A057-3F6D-4046-871E-DA7B9B91F87D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5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/>
          <p:cNvSpPr/>
          <p:nvPr userDrawn="1"/>
        </p:nvSpPr>
        <p:spPr>
          <a:xfrm>
            <a:off x="179388" y="1264809"/>
            <a:ext cx="11829600" cy="5412215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90575" y="481665"/>
            <a:ext cx="10614026" cy="7831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 heading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225" y="1763713"/>
            <a:ext cx="10620375" cy="4175125"/>
          </a:xfrm>
        </p:spPr>
        <p:txBody>
          <a:bodyPr/>
          <a:lstStyle>
            <a:lvl1pPr marL="360000" indent="-360000">
              <a:spcBef>
                <a:spcPts val="60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2200"/>
            </a:lvl1pPr>
            <a:lvl2pPr marL="720000" indent="-360000">
              <a:spcBef>
                <a:spcPts val="600"/>
              </a:spcBef>
              <a:buClr>
                <a:schemeClr val="accent3"/>
              </a:buClr>
              <a:buSzPct val="95000"/>
              <a:buFont typeface="Arial" panose="020B0604020202020204" pitchFamily="34" charset="0"/>
              <a:buChar char="○"/>
              <a:defRPr sz="2200"/>
            </a:lvl2pPr>
            <a:lvl3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3pPr>
            <a:lvl4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4pPr>
            <a:lvl5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5pPr>
            <a:lvl6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6pPr>
            <a:lvl7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7pPr>
            <a:lvl8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8pPr>
            <a:lvl9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37606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10620376" cy="783144"/>
          </a:xfrm>
        </p:spPr>
        <p:txBody>
          <a:bodyPr/>
          <a:lstStyle>
            <a:lvl1pPr>
              <a:defRPr sz="4800">
                <a:solidFill>
                  <a:srgbClr val="FF5E00"/>
                </a:solidFill>
              </a:defRPr>
            </a:lvl1pPr>
          </a:lstStyle>
          <a:p>
            <a:r>
              <a:rPr lang="en-GB" dirty="0"/>
              <a:t>Click to add Agenda heading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225" y="1763713"/>
            <a:ext cx="10620375" cy="4175125"/>
          </a:xfrm>
        </p:spPr>
        <p:txBody>
          <a:bodyPr numCol="2" spcCol="360000"/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 sz="3200" b="0">
                <a:solidFill>
                  <a:srgbClr val="FF5E00"/>
                </a:solidFill>
                <a:latin typeface="Swedbank Headline Bold" panose="02000000000000000000" pitchFamily="50" charset="0"/>
              </a:defRPr>
            </a:lvl1pPr>
            <a:lvl2pPr marL="817200" indent="-360000"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defRPr sz="2400">
                <a:solidFill>
                  <a:schemeClr val="tx2"/>
                </a:solidFill>
                <a:latin typeface="Swedbank Headline Bold" panose="02000000000000000000" pitchFamily="50" charset="0"/>
              </a:defRPr>
            </a:lvl2pPr>
            <a:lvl3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>
                <a:solidFill>
                  <a:schemeClr val="tx2"/>
                </a:solidFill>
                <a:latin typeface="Swedbank Headline Bold" panose="02000000000000000000" pitchFamily="50" charset="0"/>
              </a:defRPr>
            </a:lvl3pPr>
            <a:lvl4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4pPr>
            <a:lvl5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5pPr>
            <a:lvl6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6pPr>
            <a:lvl7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7pPr>
            <a:lvl8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8pPr>
            <a:lvl9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78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, back- ground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solidFill>
            <a:srgbClr val="FF5F00"/>
          </a:solidFill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F3AD31-345D-4109-B287-41595577EC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913179-DE9C-4BE7-A9F7-5D3728C648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220912" y="4724087"/>
            <a:ext cx="7745414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137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, on background">
    <p:bg>
      <p:bgPr>
        <a:solidFill>
          <a:srgbClr val="FF9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13D3A0-5532-4D95-A52A-0EA452D20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54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, on background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5D7EB4-EF2C-4D4B-BBFA-AD63140C3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47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, orange 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701E18-0200-4F32-AFFB-E0C8B39257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8422" y="2041188"/>
            <a:ext cx="8955156" cy="2775624"/>
          </a:xfrm>
          <a:solidFill>
            <a:srgbClr val="FF5E00"/>
          </a:solidFill>
        </p:spPr>
        <p:txBody>
          <a:bodyPr lIns="540000" tIns="540000" rIns="540000" bIns="540000" anchor="ctr" anchorCtr="0">
            <a:spAutoFit/>
          </a:bodyPr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chapter heading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453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hapter, oak shape &amp; image">
    <p:bg>
      <p:bgPr>
        <a:solidFill>
          <a:srgbClr val="FF5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A22785-9C30-4059-8314-892CF39843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1472513 h 6858000"/>
              <a:gd name="connsiteX3" fmla="*/ 10408845 w 12193200"/>
              <a:gd name="connsiteY3" fmla="*/ 1765643 h 6858000"/>
              <a:gd name="connsiteX4" fmla="*/ 9353613 w 12193200"/>
              <a:gd name="connsiteY4" fmla="*/ 1368167 h 6858000"/>
              <a:gd name="connsiteX5" fmla="*/ 7641347 w 12193200"/>
              <a:gd name="connsiteY5" fmla="*/ 2113692 h 6858000"/>
              <a:gd name="connsiteX6" fmla="*/ 6964405 w 12193200"/>
              <a:gd name="connsiteY6" fmla="*/ 2799492 h 6858000"/>
              <a:gd name="connsiteX7" fmla="*/ 6019020 w 12193200"/>
              <a:gd name="connsiteY7" fmla="*/ 2829011 h 6858000"/>
              <a:gd name="connsiteX8" fmla="*/ 5072261 w 12193200"/>
              <a:gd name="connsiteY8" fmla="*/ 4250724 h 6858000"/>
              <a:gd name="connsiteX9" fmla="*/ 3491128 w 12193200"/>
              <a:gd name="connsiteY9" fmla="*/ 4727146 h 6858000"/>
              <a:gd name="connsiteX10" fmla="*/ 2777798 w 12193200"/>
              <a:gd name="connsiteY10" fmla="*/ 5878384 h 6858000"/>
              <a:gd name="connsiteX11" fmla="*/ 2314374 w 12193200"/>
              <a:gd name="connsiteY11" fmla="*/ 5864654 h 6858000"/>
              <a:gd name="connsiteX12" fmla="*/ 1700595 w 12193200"/>
              <a:gd name="connsiteY12" fmla="*/ 5570152 h 6858000"/>
              <a:gd name="connsiteX13" fmla="*/ 737360 w 12193200"/>
              <a:gd name="connsiteY13" fmla="*/ 6560752 h 6858000"/>
              <a:gd name="connsiteX14" fmla="*/ 0 w 121932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3200" y="1472513"/>
                </a:lnTo>
                <a:cubicBezTo>
                  <a:pt x="10975939" y="1367481"/>
                  <a:pt x="11224473" y="1964038"/>
                  <a:pt x="10408845" y="1765643"/>
                </a:cubicBezTo>
                <a:cubicBezTo>
                  <a:pt x="9864409" y="1633151"/>
                  <a:pt x="10110195" y="1397686"/>
                  <a:pt x="9353613" y="1368167"/>
                </a:cubicBezTo>
                <a:cubicBezTo>
                  <a:pt x="8288081" y="1326292"/>
                  <a:pt x="8756311" y="2163805"/>
                  <a:pt x="7641347" y="2113692"/>
                </a:cubicBezTo>
                <a:cubicBezTo>
                  <a:pt x="7187535" y="2093784"/>
                  <a:pt x="7382517" y="2621005"/>
                  <a:pt x="6964405" y="2799492"/>
                </a:cubicBezTo>
                <a:cubicBezTo>
                  <a:pt x="6656142" y="2931297"/>
                  <a:pt x="6290895" y="2740454"/>
                  <a:pt x="6019020" y="2829011"/>
                </a:cubicBezTo>
                <a:cubicBezTo>
                  <a:pt x="4974085" y="3170194"/>
                  <a:pt x="5589923" y="3870411"/>
                  <a:pt x="5072261" y="4250724"/>
                </a:cubicBezTo>
                <a:cubicBezTo>
                  <a:pt x="4139922" y="4935838"/>
                  <a:pt x="4541555" y="4291227"/>
                  <a:pt x="3491128" y="4727146"/>
                </a:cubicBezTo>
                <a:cubicBezTo>
                  <a:pt x="2988570" y="4935151"/>
                  <a:pt x="2777798" y="5878384"/>
                  <a:pt x="2777798" y="5878384"/>
                </a:cubicBezTo>
                <a:cubicBezTo>
                  <a:pt x="2777798" y="5878384"/>
                  <a:pt x="2370672" y="5957330"/>
                  <a:pt x="2314374" y="5864654"/>
                </a:cubicBezTo>
                <a:cubicBezTo>
                  <a:pt x="2212764" y="5697838"/>
                  <a:pt x="2144108" y="5556422"/>
                  <a:pt x="1700595" y="5570152"/>
                </a:cubicBezTo>
                <a:cubicBezTo>
                  <a:pt x="1275618" y="5583195"/>
                  <a:pt x="1041503" y="6123460"/>
                  <a:pt x="737360" y="6560752"/>
                </a:cubicBezTo>
                <a:cubicBezTo>
                  <a:pt x="628197" y="6716584"/>
                  <a:pt x="221757" y="6621162"/>
                  <a:pt x="0" y="68580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36000">
            <a:noAutofit/>
          </a:bodyPr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1263" y="4002848"/>
            <a:ext cx="5152901" cy="1329595"/>
          </a:xfrm>
          <a:noFill/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chapter heading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D21585C6-5E47-4744-B88D-E91601F55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1263" y="5581810"/>
            <a:ext cx="5114925" cy="76929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541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g message on colour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A497D09-A345-4966-AD3C-EA9ECA1C6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3550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rgbClr val="FF5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678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message, text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0758CA1E-A7C6-4199-9C43-B332664305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38773E-D526-4B9C-A162-7E855E7E8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51524" y="1226343"/>
            <a:ext cx="8488952" cy="4405313"/>
          </a:xfrm>
          <a:solidFill>
            <a:srgbClr val="FF5E00"/>
          </a:solidFill>
        </p:spPr>
        <p:txBody>
          <a:bodyPr lIns="720000" tIns="540000" rIns="720000" bIns="540000" anchor="ctr" anchorCtr="0">
            <a:noAutofit/>
          </a:bodyPr>
          <a:lstStyle>
            <a:lvl1pPr algn="ctr">
              <a:lnSpc>
                <a:spcPct val="90000"/>
              </a:lnSpc>
              <a:defRPr sz="4000" b="1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</a:lstStyle>
          <a:p>
            <a:r>
              <a:rPr lang="en-GB" dirty="0"/>
              <a:t>Click to add a longer </a:t>
            </a:r>
            <a:br>
              <a:rPr lang="en-GB" dirty="0"/>
            </a:br>
            <a:r>
              <a:rPr lang="en-GB" dirty="0"/>
              <a:t>message or a quote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40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ig message on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7261862A-3A96-4036-9586-FBB7AD1F9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7999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Change image: Click here, insert image via Templafy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38773E-D526-4B9C-A162-7E855E7E8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851524" y="1226343"/>
            <a:ext cx="8488952" cy="4405313"/>
          </a:xfrm>
          <a:noFill/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4000" b="1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</a:lstStyle>
          <a:p>
            <a:r>
              <a:rPr lang="en-GB" dirty="0"/>
              <a:t>Click to add a longer </a:t>
            </a:r>
            <a:br>
              <a:rPr lang="en-GB" dirty="0"/>
            </a:br>
            <a:r>
              <a:rPr lang="en-GB" dirty="0"/>
              <a:t>message or a quote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169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9340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/>
            </a:lvl1pPr>
          </a:lstStyle>
          <a:p>
            <a:r>
              <a:rPr lang="en-GB" dirty="0"/>
              <a:t>Click to add heading on one, two or three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5510"/>
            <a:ext cx="6948488" cy="813021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text in one or two rows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856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t - one column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7022353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ntent - one column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21177685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ntent - one column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0094956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787399" y="1013791"/>
            <a:ext cx="9178925" cy="516835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 heading on maximum one 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5262691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40BA2930-8025-4C2C-B4B4-60F0A01ACCC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87399" y="482162"/>
            <a:ext cx="9178925" cy="516835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 heading on maximum one row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998997"/>
            <a:ext cx="10620375" cy="534907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one 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2043512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5" y="1763713"/>
            <a:ext cx="6948487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27999" y="1763713"/>
            <a:ext cx="3276601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59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971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Content - two columns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799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Content - two columns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92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Content - two columns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85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B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heading on one, two or three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7199"/>
            <a:ext cx="6948488" cy="813600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text in one or two rows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81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- two columns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B4BE-1358-4A58-A92F-2C27D7EAB5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5247" y="669602"/>
            <a:ext cx="6507953" cy="6188397"/>
          </a:xfrm>
          <a:custGeom>
            <a:avLst/>
            <a:gdLst>
              <a:gd name="connsiteX0" fmla="*/ 5976385 w 6507953"/>
              <a:gd name="connsiteY0" fmla="*/ 0 h 6188397"/>
              <a:gd name="connsiteX1" fmla="*/ 6507953 w 6507953"/>
              <a:gd name="connsiteY1" fmla="*/ 71964 h 6188397"/>
              <a:gd name="connsiteX2" fmla="*/ 6507953 w 6507953"/>
              <a:gd name="connsiteY2" fmla="*/ 6188397 h 6188397"/>
              <a:gd name="connsiteX3" fmla="*/ 0 w 6507953"/>
              <a:gd name="connsiteY3" fmla="*/ 6188397 h 6188397"/>
              <a:gd name="connsiteX4" fmla="*/ 81396 w 6507953"/>
              <a:gd name="connsiteY4" fmla="*/ 6094197 h 6188397"/>
              <a:gd name="connsiteX5" fmla="*/ 450649 w 6507953"/>
              <a:gd name="connsiteY5" fmla="*/ 4839242 h 6188397"/>
              <a:gd name="connsiteX6" fmla="*/ 944112 w 6507953"/>
              <a:gd name="connsiteY6" fmla="*/ 2677453 h 6188397"/>
              <a:gd name="connsiteX7" fmla="*/ 2415927 w 6507953"/>
              <a:gd name="connsiteY7" fmla="*/ 1921114 h 6188397"/>
              <a:gd name="connsiteX8" fmla="*/ 3628626 w 6507953"/>
              <a:gd name="connsiteY8" fmla="*/ 557128 h 6188397"/>
              <a:gd name="connsiteX9" fmla="*/ 4675091 w 6507953"/>
              <a:gd name="connsiteY9" fmla="*/ 530439 h 6188397"/>
              <a:gd name="connsiteX10" fmla="*/ 5976385 w 6507953"/>
              <a:gd name="connsiteY10" fmla="*/ 0 h 61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7953" h="6188397">
                <a:moveTo>
                  <a:pt x="5976385" y="0"/>
                </a:moveTo>
                <a:cubicBezTo>
                  <a:pt x="6173580" y="0"/>
                  <a:pt x="6347435" y="30501"/>
                  <a:pt x="6507953" y="71964"/>
                </a:cubicBezTo>
                <a:lnTo>
                  <a:pt x="6507953" y="6188397"/>
                </a:lnTo>
                <a:lnTo>
                  <a:pt x="0" y="6188397"/>
                </a:lnTo>
                <a:lnTo>
                  <a:pt x="81396" y="6094197"/>
                </a:lnTo>
                <a:cubicBezTo>
                  <a:pt x="451738" y="5616923"/>
                  <a:pt x="27324" y="5360656"/>
                  <a:pt x="450649" y="4839242"/>
                </a:cubicBezTo>
                <a:cubicBezTo>
                  <a:pt x="919344" y="4262098"/>
                  <a:pt x="394444" y="3377557"/>
                  <a:pt x="944112" y="2677453"/>
                </a:cubicBezTo>
                <a:cubicBezTo>
                  <a:pt x="1484254" y="1989742"/>
                  <a:pt x="1470917" y="2519227"/>
                  <a:pt x="2415927" y="1921114"/>
                </a:cubicBezTo>
                <a:cubicBezTo>
                  <a:pt x="3127542" y="1470264"/>
                  <a:pt x="2353530" y="835930"/>
                  <a:pt x="3628626" y="557128"/>
                </a:cubicBezTo>
                <a:cubicBezTo>
                  <a:pt x="4098273" y="454662"/>
                  <a:pt x="4275939" y="634811"/>
                  <a:pt x="4675091" y="530439"/>
                </a:cubicBezTo>
                <a:cubicBezTo>
                  <a:pt x="5240001" y="383174"/>
                  <a:pt x="5359080" y="0"/>
                  <a:pt x="5976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528000" tIns="1080000" rIns="180000" anchor="t" anchorCtr="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84225" y="481665"/>
            <a:ext cx="7860045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834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- two columns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B4BE-1358-4A58-A92F-2C27D7EAB5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5247" y="669602"/>
            <a:ext cx="6507953" cy="6188397"/>
          </a:xfrm>
          <a:custGeom>
            <a:avLst/>
            <a:gdLst>
              <a:gd name="connsiteX0" fmla="*/ 5976385 w 6507953"/>
              <a:gd name="connsiteY0" fmla="*/ 0 h 6188397"/>
              <a:gd name="connsiteX1" fmla="*/ 6507953 w 6507953"/>
              <a:gd name="connsiteY1" fmla="*/ 71964 h 6188397"/>
              <a:gd name="connsiteX2" fmla="*/ 6507953 w 6507953"/>
              <a:gd name="connsiteY2" fmla="*/ 6188397 h 6188397"/>
              <a:gd name="connsiteX3" fmla="*/ 0 w 6507953"/>
              <a:gd name="connsiteY3" fmla="*/ 6188397 h 6188397"/>
              <a:gd name="connsiteX4" fmla="*/ 81396 w 6507953"/>
              <a:gd name="connsiteY4" fmla="*/ 6094197 h 6188397"/>
              <a:gd name="connsiteX5" fmla="*/ 450649 w 6507953"/>
              <a:gd name="connsiteY5" fmla="*/ 4839242 h 6188397"/>
              <a:gd name="connsiteX6" fmla="*/ 944112 w 6507953"/>
              <a:gd name="connsiteY6" fmla="*/ 2677453 h 6188397"/>
              <a:gd name="connsiteX7" fmla="*/ 2415927 w 6507953"/>
              <a:gd name="connsiteY7" fmla="*/ 1921114 h 6188397"/>
              <a:gd name="connsiteX8" fmla="*/ 3628626 w 6507953"/>
              <a:gd name="connsiteY8" fmla="*/ 557128 h 6188397"/>
              <a:gd name="connsiteX9" fmla="*/ 4675091 w 6507953"/>
              <a:gd name="connsiteY9" fmla="*/ 530439 h 6188397"/>
              <a:gd name="connsiteX10" fmla="*/ 5976385 w 6507953"/>
              <a:gd name="connsiteY10" fmla="*/ 0 h 61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7953" h="6188397">
                <a:moveTo>
                  <a:pt x="5976385" y="0"/>
                </a:moveTo>
                <a:cubicBezTo>
                  <a:pt x="6173580" y="0"/>
                  <a:pt x="6347435" y="30501"/>
                  <a:pt x="6507953" y="71964"/>
                </a:cubicBezTo>
                <a:lnTo>
                  <a:pt x="6507953" y="6188397"/>
                </a:lnTo>
                <a:lnTo>
                  <a:pt x="0" y="6188397"/>
                </a:lnTo>
                <a:lnTo>
                  <a:pt x="81396" y="6094197"/>
                </a:lnTo>
                <a:cubicBezTo>
                  <a:pt x="451738" y="5616923"/>
                  <a:pt x="27324" y="5360656"/>
                  <a:pt x="450649" y="4839242"/>
                </a:cubicBezTo>
                <a:cubicBezTo>
                  <a:pt x="919344" y="4262098"/>
                  <a:pt x="394444" y="3377557"/>
                  <a:pt x="944112" y="2677453"/>
                </a:cubicBezTo>
                <a:cubicBezTo>
                  <a:pt x="1484254" y="1989742"/>
                  <a:pt x="1470917" y="2519227"/>
                  <a:pt x="2415927" y="1921114"/>
                </a:cubicBezTo>
                <a:cubicBezTo>
                  <a:pt x="3127542" y="1470264"/>
                  <a:pt x="2353530" y="835930"/>
                  <a:pt x="3628626" y="557128"/>
                </a:cubicBezTo>
                <a:cubicBezTo>
                  <a:pt x="4098273" y="454662"/>
                  <a:pt x="4275939" y="634811"/>
                  <a:pt x="4675091" y="530439"/>
                </a:cubicBezTo>
                <a:cubicBezTo>
                  <a:pt x="5240001" y="383174"/>
                  <a:pt x="5359080" y="0"/>
                  <a:pt x="5976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528000" tIns="1080000" rIns="180000" anchor="t" anchorCtr="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84225" y="481665"/>
            <a:ext cx="7860045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752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- two columns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B4BE-1358-4A58-A92F-2C27D7EAB5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5247" y="669602"/>
            <a:ext cx="6507953" cy="6188397"/>
          </a:xfrm>
          <a:custGeom>
            <a:avLst/>
            <a:gdLst>
              <a:gd name="connsiteX0" fmla="*/ 5976385 w 6507953"/>
              <a:gd name="connsiteY0" fmla="*/ 0 h 6188397"/>
              <a:gd name="connsiteX1" fmla="*/ 6507953 w 6507953"/>
              <a:gd name="connsiteY1" fmla="*/ 71964 h 6188397"/>
              <a:gd name="connsiteX2" fmla="*/ 6507953 w 6507953"/>
              <a:gd name="connsiteY2" fmla="*/ 6188397 h 6188397"/>
              <a:gd name="connsiteX3" fmla="*/ 0 w 6507953"/>
              <a:gd name="connsiteY3" fmla="*/ 6188397 h 6188397"/>
              <a:gd name="connsiteX4" fmla="*/ 81396 w 6507953"/>
              <a:gd name="connsiteY4" fmla="*/ 6094197 h 6188397"/>
              <a:gd name="connsiteX5" fmla="*/ 450649 w 6507953"/>
              <a:gd name="connsiteY5" fmla="*/ 4839242 h 6188397"/>
              <a:gd name="connsiteX6" fmla="*/ 944112 w 6507953"/>
              <a:gd name="connsiteY6" fmla="*/ 2677453 h 6188397"/>
              <a:gd name="connsiteX7" fmla="*/ 2415927 w 6507953"/>
              <a:gd name="connsiteY7" fmla="*/ 1921114 h 6188397"/>
              <a:gd name="connsiteX8" fmla="*/ 3628626 w 6507953"/>
              <a:gd name="connsiteY8" fmla="*/ 557128 h 6188397"/>
              <a:gd name="connsiteX9" fmla="*/ 4675091 w 6507953"/>
              <a:gd name="connsiteY9" fmla="*/ 530439 h 6188397"/>
              <a:gd name="connsiteX10" fmla="*/ 5976385 w 6507953"/>
              <a:gd name="connsiteY10" fmla="*/ 0 h 61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7953" h="6188397">
                <a:moveTo>
                  <a:pt x="5976385" y="0"/>
                </a:moveTo>
                <a:cubicBezTo>
                  <a:pt x="6173580" y="0"/>
                  <a:pt x="6347435" y="30501"/>
                  <a:pt x="6507953" y="71964"/>
                </a:cubicBezTo>
                <a:lnTo>
                  <a:pt x="6507953" y="6188397"/>
                </a:lnTo>
                <a:lnTo>
                  <a:pt x="0" y="6188397"/>
                </a:lnTo>
                <a:lnTo>
                  <a:pt x="81396" y="6094197"/>
                </a:lnTo>
                <a:cubicBezTo>
                  <a:pt x="451738" y="5616923"/>
                  <a:pt x="27324" y="5360656"/>
                  <a:pt x="450649" y="4839242"/>
                </a:cubicBezTo>
                <a:cubicBezTo>
                  <a:pt x="919344" y="4262098"/>
                  <a:pt x="394444" y="3377557"/>
                  <a:pt x="944112" y="2677453"/>
                </a:cubicBezTo>
                <a:cubicBezTo>
                  <a:pt x="1484254" y="1989742"/>
                  <a:pt x="1470917" y="2519227"/>
                  <a:pt x="2415927" y="1921114"/>
                </a:cubicBezTo>
                <a:cubicBezTo>
                  <a:pt x="3127542" y="1470264"/>
                  <a:pt x="2353530" y="835930"/>
                  <a:pt x="3628626" y="557128"/>
                </a:cubicBezTo>
                <a:cubicBezTo>
                  <a:pt x="4098273" y="454662"/>
                  <a:pt x="4275939" y="634811"/>
                  <a:pt x="4675091" y="530439"/>
                </a:cubicBezTo>
                <a:cubicBezTo>
                  <a:pt x="5240001" y="383174"/>
                  <a:pt x="5359080" y="0"/>
                  <a:pt x="5976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528000" tIns="1080000" rIns="180000" anchor="t" anchorCtr="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84225" y="481665"/>
            <a:ext cx="7860045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496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_Content - two columns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6D3E2AE-17C5-4051-8CFA-81401980D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1262" y="0"/>
            <a:ext cx="5900737" cy="6857999"/>
          </a:xfrm>
          <a:solidFill>
            <a:schemeClr val="bg1"/>
          </a:solidFill>
        </p:spPr>
        <p:txBody>
          <a:bodyPr lIns="1080000" tIns="36000" rIns="1080000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GB" dirty="0"/>
              <a:t>Add an image: Click here, insert image via Templafy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5111751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919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- two columns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6D3E2AE-17C5-4051-8CFA-81401980D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1262" y="0"/>
            <a:ext cx="5900737" cy="6857999"/>
          </a:xfrm>
          <a:solidFill>
            <a:schemeClr val="bg1"/>
          </a:solidFill>
        </p:spPr>
        <p:txBody>
          <a:bodyPr lIns="1080000" tIns="36000" rIns="1080000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GB" dirty="0"/>
              <a:t>Add an image: Click here, insert image via Templafy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5111751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067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- two columns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6D3E2AE-17C5-4051-8CFA-81401980D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1262" y="0"/>
            <a:ext cx="5900737" cy="6857999"/>
          </a:xfrm>
          <a:solidFill>
            <a:schemeClr val="bg1"/>
          </a:solidFill>
        </p:spPr>
        <p:txBody>
          <a:bodyPr lIns="1080000" tIns="36000" rIns="1080000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GB" dirty="0"/>
              <a:t>Add an image: Click here, insert image via Templafy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5111751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7936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3275012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6800" y="1763713"/>
            <a:ext cx="3275913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8130274" y="1763713"/>
            <a:ext cx="3274325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3176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799" y="2534477"/>
            <a:ext cx="3276000" cy="3407535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FF5F00"/>
              </a:buClr>
              <a:defRPr/>
            </a:lvl2pPr>
            <a:lvl3pPr>
              <a:buClr>
                <a:srgbClr val="FF5F00"/>
              </a:buClr>
              <a:defRPr/>
            </a:lvl3pPr>
            <a:lvl4pPr>
              <a:buClr>
                <a:srgbClr val="FF5F00"/>
              </a:buClr>
              <a:defRPr/>
            </a:lvl4pPr>
            <a:lvl5pPr>
              <a:buClr>
                <a:srgbClr val="FF5F00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56799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28800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C5569A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C5569A"/>
              </a:buClr>
              <a:defRPr/>
            </a:lvl2pPr>
            <a:lvl3pPr>
              <a:buClr>
                <a:srgbClr val="C5569A"/>
              </a:buClr>
              <a:defRPr/>
            </a:lvl3pPr>
            <a:lvl4pPr>
              <a:buClr>
                <a:srgbClr val="C5569A"/>
              </a:buClr>
              <a:defRPr/>
            </a:lvl4pPr>
            <a:lvl5pPr>
              <a:buClr>
                <a:srgbClr val="C5569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87400" y="1836739"/>
            <a:ext cx="3275013" cy="717617"/>
          </a:xfrm>
          <a:solidFill>
            <a:srgbClr val="FF5F00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459256" y="1836738"/>
            <a:ext cx="3275013" cy="717617"/>
          </a:xfrm>
          <a:solidFill>
            <a:schemeClr val="accent3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129588" y="1836739"/>
            <a:ext cx="3275013" cy="717617"/>
          </a:xfrm>
          <a:solidFill>
            <a:srgbClr val="C5569A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535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799" y="2534477"/>
            <a:ext cx="3276000" cy="3407535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FF5F00"/>
              </a:buClr>
              <a:defRPr/>
            </a:lvl2pPr>
            <a:lvl3pPr>
              <a:buClr>
                <a:srgbClr val="FF5F00"/>
              </a:buClr>
              <a:defRPr/>
            </a:lvl3pPr>
            <a:lvl4pPr>
              <a:buClr>
                <a:srgbClr val="FF5F00"/>
              </a:buClr>
              <a:defRPr/>
            </a:lvl4pPr>
            <a:lvl5pPr>
              <a:buClr>
                <a:srgbClr val="FF5F00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56799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F9102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rgbClr val="FF9102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28800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DC92A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FDC92A"/>
              </a:buClr>
              <a:defRPr/>
            </a:lvl2pPr>
            <a:lvl3pPr>
              <a:buClr>
                <a:srgbClr val="FDC92A"/>
              </a:buClr>
              <a:defRPr/>
            </a:lvl3pPr>
            <a:lvl4pPr>
              <a:buClr>
                <a:srgbClr val="FDC92A"/>
              </a:buClr>
              <a:defRPr/>
            </a:lvl4pPr>
            <a:lvl5pPr>
              <a:buClr>
                <a:srgbClr val="FDC92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87400" y="1836739"/>
            <a:ext cx="3275013" cy="717617"/>
          </a:xfrm>
          <a:solidFill>
            <a:srgbClr val="FF5F00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459256" y="1836738"/>
            <a:ext cx="3275013" cy="717617"/>
          </a:xfrm>
          <a:solidFill>
            <a:srgbClr val="FF9102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129588" y="1836739"/>
            <a:ext cx="3275013" cy="717617"/>
          </a:xfrm>
          <a:solidFill>
            <a:schemeClr val="accent2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246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graphical element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511A51-2A2A-4300-BF46-3C3CB9228A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1246" y="1746000"/>
            <a:ext cx="3484800" cy="3868322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108000" tIns="0" rIns="108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add message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9206793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dient background 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2" y="179507"/>
            <a:ext cx="11829615" cy="649898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heading on one, two or three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7200"/>
            <a:ext cx="6948488" cy="813600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text in one or two rows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410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graphical element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511A51-2A2A-4300-BF46-3C3CB9228A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1246" y="1746000"/>
            <a:ext cx="3484800" cy="3868322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108000" tIns="0" rIns="108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add message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09517563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graphical element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511A51-2A2A-4300-BF46-3C3CB9228A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1246" y="1746000"/>
            <a:ext cx="3484800" cy="3868322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108000" tIns="0" rIns="108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add message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6673659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F687458-A9F7-4182-9CDB-598F452798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01DE2A-FF64-4C84-9084-E50337E586FC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553349" y="773706"/>
            <a:ext cx="3006000" cy="3006000"/>
          </a:xfrm>
          <a:prstGeom prst="ellipse">
            <a:avLst/>
          </a:prstGeom>
          <a:solidFill>
            <a:srgbClr val="FF5F00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</p:spTree>
    <p:extLst>
      <p:ext uri="{BB962C8B-B14F-4D97-AF65-F5344CB8AC3E}">
        <p14:creationId xmlns:p14="http://schemas.microsoft.com/office/powerpoint/2010/main" val="336675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F687458-A9F7-4182-9CDB-598F452798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D2DDD8-A6C0-4722-B160-05B5C761819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74301" y="2932838"/>
            <a:ext cx="3006000" cy="3006000"/>
          </a:xfrm>
          <a:prstGeom prst="ellipse">
            <a:avLst/>
          </a:prstGeom>
          <a:solidFill>
            <a:srgbClr val="FDC92A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23AC8D-2FDA-4C41-B15B-B7063CF859E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593213" y="2932838"/>
            <a:ext cx="3006000" cy="3006000"/>
          </a:xfrm>
          <a:prstGeom prst="ellipse">
            <a:avLst/>
          </a:prstGeom>
          <a:solidFill>
            <a:srgbClr val="FF910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B8687A-8FE8-4330-9C42-41A69DBED9A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127574" y="2932838"/>
            <a:ext cx="3006000" cy="3006000"/>
          </a:xfrm>
          <a:prstGeom prst="ellipse">
            <a:avLst/>
          </a:prstGeom>
          <a:solidFill>
            <a:srgbClr val="FF5F00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70571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phical element on colour">
    <p:bg>
      <p:bgPr>
        <a:solidFill>
          <a:srgbClr val="FFF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A8EB05-7D68-41F1-ABFF-FDDA95CAA14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817736" y="932699"/>
            <a:ext cx="4556528" cy="5058000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252000" tIns="0" rIns="252000" bIns="360000" anchor="ctr" anchorCtr="0"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Add message</a:t>
            </a:r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2802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aphical element o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03D833F-6558-4847-B9DB-8AA23362B5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AC051A-7CEC-463A-BE1D-04106CEF688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817736" y="932699"/>
            <a:ext cx="4556528" cy="5058000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252000" tIns="0" rIns="252000" bIns="360000" anchor="ctr" anchorCtr="0"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Add message</a:t>
            </a:r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4414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, oak shape &amp; logotype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Bildobjekt 8">
            <a:extLst>
              <a:ext uri="{FF2B5EF4-FFF2-40B4-BE49-F238E27FC236}">
                <a16:creationId xmlns:a16="http://schemas.microsoft.com/office/drawing/2014/main" id="{F2EF57CF-4C06-47C5-A4D5-BF30A83647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16" y="2731502"/>
            <a:ext cx="7415902" cy="1592702"/>
          </a:xfrm>
          <a:prstGeom prst="rect">
            <a:avLst/>
          </a:prstGeom>
        </p:spPr>
      </p:pic>
      <p:sp>
        <p:nvSpPr>
          <p:cNvPr id="9" name="image" descr="{&quot;templafy&quot;:{&quot;id&quot;:&quot;39e56a84-482b-489c-b9a3-7c1247f2e64c&quot;}}" hidden="1" title="Form.InformationClasses.BoxfrontPP">
            <a:extLst>
              <a:ext uri="{FF2B5EF4-FFF2-40B4-BE49-F238E27FC236}">
                <a16:creationId xmlns:a16="http://schemas.microsoft.com/office/drawing/2014/main" id="{9AF83976-4C8B-4346-9D02-F6D2231AADFD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0" name="text" descr="{&quot;templafy&quot;:{&quot;id&quot;:&quot;f7a37189-f0a8-4bd8-9afb-f84f00687ecc&quot;}}" title="Form.InformationClasses.TermfrontPP">
            <a:extLst>
              <a:ext uri="{FF2B5EF4-FFF2-40B4-BE49-F238E27FC236}">
                <a16:creationId xmlns:a16="http://schemas.microsoft.com/office/drawing/2014/main" id="{42A3E501-303C-44A9-8724-5C6E7EFA99BA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721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 with image &amp; logo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8">
            <a:extLst>
              <a:ext uri="{FF2B5EF4-FFF2-40B4-BE49-F238E27FC236}">
                <a16:creationId xmlns:a16="http://schemas.microsoft.com/office/drawing/2014/main" id="{B09103F3-7122-4AAE-8A93-C7507B7A5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98116" y="2731502"/>
            <a:ext cx="7415902" cy="1592702"/>
          </a:xfrm>
          <a:prstGeom prst="rect">
            <a:avLst/>
          </a:prstGeom>
        </p:spPr>
      </p:pic>
      <p:sp>
        <p:nvSpPr>
          <p:cNvPr id="7" name="image" descr="{&quot;templafy&quot;:{&quot;id&quot;:&quot;f94f3a3f-5b2b-4eb5-82b1-cc7e56a03491&quot;}}" hidden="1" title="Form.InformationClasses.BoxfrontPP">
            <a:extLst>
              <a:ext uri="{FF2B5EF4-FFF2-40B4-BE49-F238E27FC236}">
                <a16:creationId xmlns:a16="http://schemas.microsoft.com/office/drawing/2014/main" id="{D31AA2B2-193B-4249-B13A-062F30CC8613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9" name="text" descr="{&quot;templafy&quot;:{&quot;id&quot;:&quot;8da779c9-1fec-40a6-96f8-718e68ed3aca&quot;}}" title="Form.InformationClasses.TermfrontPP">
            <a:extLst>
              <a:ext uri="{FF2B5EF4-FFF2-40B4-BE49-F238E27FC236}">
                <a16:creationId xmlns:a16="http://schemas.microsoft.com/office/drawing/2014/main" id="{C9FCE636-D515-426D-90A0-A5B44E02ADFB}"/>
              </a:ext>
            </a:extLst>
          </p:cNvPr>
          <p:cNvSpPr/>
          <p:nvPr userDrawn="1"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185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533525"/>
            <a:ext cx="27868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corporate picture from Templafy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blue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dropdown,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Templafy pane on the right side of the screen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01606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0730" y="1539155"/>
            <a:ext cx="228036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TEXT STYLES</a:t>
            </a:r>
            <a:endParaRPr lang="da-DK" altLang="da-DK" sz="14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levels.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br>
              <a:rPr 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bullet for regular text.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menu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to insert a new slide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Click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on the </a:t>
            </a: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arrownext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to </a:t>
            </a:r>
            <a: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Layout</a:t>
            </a:r>
            <a:b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 view a </a:t>
            </a: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dropdown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menu of </a:t>
            </a: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possible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slide layouts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0609" y="3248359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11150" y="2525176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412" y="3044335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17031" y="4238911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17031" y="5567064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433" y="3854075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533525"/>
            <a:ext cx="235824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GRIDLINES</a:t>
            </a:r>
            <a:endParaRPr lang="da-DK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and set tick mark next to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elements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90730" y="459169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23" y="4561358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17030" y="5002523"/>
            <a:ext cx="475428" cy="1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761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en-GB" smtClean="0"/>
              <a:t>19 January 2026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90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ne column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9182100" cy="1052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  <p:hf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three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3268663" cy="4103688"/>
          </a:xfrm>
          <a:solidFill>
            <a:srgbClr val="FAEFE5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64050" y="1835151"/>
            <a:ext cx="3268663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7525" y="1836000"/>
            <a:ext cx="3268663" cy="4103688"/>
          </a:xfrm>
          <a:solidFill>
            <a:srgbClr val="F9E7F0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rgbClr val="C5569A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5569A"/>
              </a:buClr>
              <a:defRPr/>
            </a:lvl2pPr>
            <a:lvl3pPr>
              <a:buClr>
                <a:srgbClr val="C5569A"/>
              </a:buClr>
              <a:defRPr/>
            </a:lvl3pPr>
            <a:lvl4pPr>
              <a:buClr>
                <a:srgbClr val="C5569A"/>
              </a:buClr>
              <a:defRPr/>
            </a:lvl4pPr>
            <a:lvl5pPr>
              <a:buClr>
                <a:srgbClr val="C5569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3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dient_stripe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6771600"/>
            <a:ext cx="12191966" cy="854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225" y="481665"/>
            <a:ext cx="9180574" cy="1052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225" y="1763713"/>
            <a:ext cx="10620375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9568800" y="6351405"/>
            <a:ext cx="1835800" cy="2426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456800" y="6351405"/>
            <a:ext cx="5112000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4600" y="6351405"/>
            <a:ext cx="477736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id" hidden="1"/>
          <p:cNvGrpSpPr/>
          <p:nvPr/>
        </p:nvGrpSpPr>
        <p:grpSpPr>
          <a:xfrm>
            <a:off x="0" y="0"/>
            <a:ext cx="12192000" cy="6858427"/>
            <a:chOff x="0" y="0"/>
            <a:chExt cx="12192000" cy="6858427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180975" cy="18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2012000" y="6678612"/>
              <a:ext cx="180000" cy="179815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84800" y="720000"/>
              <a:ext cx="1440000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620799" y="1835999"/>
              <a:ext cx="1441613" cy="4106013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456800" y="6191250"/>
              <a:ext cx="1440000" cy="18075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292850" y="720000"/>
              <a:ext cx="1439863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129589" y="720000"/>
              <a:ext cx="1439212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964799" y="720000"/>
              <a:ext cx="1441389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</p:grpSp>
      <p:sp>
        <p:nvSpPr>
          <p:cNvPr id="19" name="textruta 11"/>
          <p:cNvSpPr txBox="1"/>
          <p:nvPr/>
        </p:nvSpPr>
        <p:spPr>
          <a:xfrm>
            <a:off x="784225" y="6349164"/>
            <a:ext cx="736954" cy="11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noProof="1">
                <a:solidFill>
                  <a:schemeClr val="tx2"/>
                </a:solidFill>
                <a:latin typeface="+mn-lt"/>
                <a:cs typeface="Arial" pitchFamily="34" charset="0"/>
              </a:rPr>
              <a:t>© Swedbank</a:t>
            </a:r>
          </a:p>
        </p:txBody>
      </p:sp>
      <p:grpSp>
        <p:nvGrpSpPr>
          <p:cNvPr id="23" name="SD_FLD_InformationClass"/>
          <p:cNvGrpSpPr/>
          <p:nvPr/>
        </p:nvGrpSpPr>
        <p:grpSpPr>
          <a:xfrm>
            <a:off x="1823967" y="6347757"/>
            <a:ext cx="779059" cy="247279"/>
            <a:chOff x="1232529" y="6495305"/>
            <a:chExt cx="779059" cy="247279"/>
          </a:xfrm>
        </p:grpSpPr>
        <p:sp>
          <p:nvSpPr>
            <p:cNvPr id="24" name="SD_FLD_ClassLevel"/>
            <p:cNvSpPr txBox="1"/>
            <p:nvPr/>
          </p:nvSpPr>
          <p:spPr>
            <a:xfrm>
              <a:off x="1232529" y="6619473"/>
              <a:ext cx="34464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t-EE" sz="800" dirty="0" err="1">
                  <a:solidFill>
                    <a:schemeClr val="tx2"/>
                  </a:solidFill>
                  <a:latin typeface="+mn-lt"/>
                  <a:cs typeface="Arial" pitchFamily="34" charset="0"/>
                </a:rPr>
                <a:t>Internal</a:t>
              </a:r>
              <a:endParaRPr lang="en-GB" sz="800" dirty="0">
                <a:solidFill>
                  <a:schemeClr val="tx2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5" name="SD_LAN_InformationClass"/>
            <p:cNvSpPr txBox="1"/>
            <p:nvPr/>
          </p:nvSpPr>
          <p:spPr>
            <a:xfrm>
              <a:off x="1232529" y="6495305"/>
              <a:ext cx="77905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dirty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Information</a:t>
              </a:r>
              <a:r>
                <a:rPr lang="en-GB" sz="800" baseline="0" dirty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 c</a:t>
              </a:r>
              <a:r>
                <a:rPr lang="en-GB" sz="800" dirty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725" r:id="rId3"/>
    <p:sldLayoutId id="2147483726" r:id="rId4"/>
    <p:sldLayoutId id="2147483659" r:id="rId5"/>
    <p:sldLayoutId id="2147483727" r:id="rId6"/>
    <p:sldLayoutId id="2147483728" r:id="rId7"/>
    <p:sldLayoutId id="2147483729" r:id="rId8"/>
    <p:sldLayoutId id="2147483721" r:id="rId9"/>
    <p:sldLayoutId id="2147483730" r:id="rId10"/>
    <p:sldLayoutId id="2147483652" r:id="rId11"/>
    <p:sldLayoutId id="2147483731" r:id="rId12"/>
    <p:sldLayoutId id="2147483735" r:id="rId13"/>
    <p:sldLayoutId id="2147483733" r:id="rId14"/>
    <p:sldLayoutId id="2147483734" r:id="rId15"/>
    <p:sldLayoutId id="2147483732" r:id="rId16"/>
    <p:sldLayoutId id="2147483736" r:id="rId17"/>
    <p:sldLayoutId id="2147483660" r:id="rId18"/>
    <p:sldLayoutId id="2147483738" r:id="rId19"/>
    <p:sldLayoutId id="2147483739" r:id="rId20"/>
    <p:sldLayoutId id="2147483667" r:id="rId21"/>
    <p:sldLayoutId id="2147483762" r:id="rId22"/>
    <p:sldLayoutId id="2147483810" r:id="rId23"/>
  </p:sldLayoutIdLst>
  <p:hf hdr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defRPr sz="3600" kern="1200">
          <a:solidFill>
            <a:srgbClr val="F35B1C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13" userDrawn="1">
          <p15:clr>
            <a:srgbClr val="F26B43"/>
          </p15:clr>
        </p15:guide>
        <p15:guide id="4" orient="horz" pos="113" userDrawn="1">
          <p15:clr>
            <a:srgbClr val="F26B43"/>
          </p15:clr>
        </p15:guide>
        <p15:guide id="5" pos="7566" userDrawn="1">
          <p15:clr>
            <a:srgbClr val="F26B43"/>
          </p15:clr>
        </p15:guide>
        <p15:guide id="6" orient="horz" pos="4206" userDrawn="1">
          <p15:clr>
            <a:srgbClr val="F26B43"/>
          </p15:clr>
        </p15:guide>
        <p15:guide id="7" pos="494" userDrawn="1">
          <p15:clr>
            <a:srgbClr val="F26B43"/>
          </p15:clr>
        </p15:guide>
        <p15:guide id="8" pos="1401" userDrawn="1">
          <p15:clr>
            <a:srgbClr val="F26B43"/>
          </p15:clr>
        </p15:guide>
        <p15:guide id="9" orient="horz" pos="453" userDrawn="1">
          <p15:clr>
            <a:srgbClr val="F26B43"/>
          </p15:clr>
        </p15:guide>
        <p15:guide id="10" orient="horz" pos="566" userDrawn="1">
          <p15:clr>
            <a:srgbClr val="F26B43"/>
          </p15:clr>
        </p15:guide>
        <p15:guide id="11" pos="1650" userDrawn="1">
          <p15:clr>
            <a:srgbClr val="F26B43"/>
          </p15:clr>
        </p15:guide>
        <p15:guide id="12" pos="2557" userDrawn="1">
          <p15:clr>
            <a:srgbClr val="F26B43"/>
          </p15:clr>
        </p15:guide>
        <p15:guide id="13" orient="horz" pos="1156" userDrawn="1">
          <p15:clr>
            <a:srgbClr val="F26B43"/>
          </p15:clr>
        </p15:guide>
        <p15:guide id="14" orient="horz" pos="3741" userDrawn="1">
          <p15:clr>
            <a:srgbClr val="F26B43"/>
          </p15:clr>
        </p15:guide>
        <p15:guide id="15" pos="2807" userDrawn="1">
          <p15:clr>
            <a:srgbClr val="F26B43"/>
          </p15:clr>
        </p15:guide>
        <p15:guide id="16" pos="3714" userDrawn="1">
          <p15:clr>
            <a:srgbClr val="F26B43"/>
          </p15:clr>
        </p15:guide>
        <p15:guide id="17" orient="horz" pos="3900" userDrawn="1">
          <p15:clr>
            <a:srgbClr val="F26B43"/>
          </p15:clr>
        </p15:guide>
        <p15:guide id="18" orient="horz" pos="4013" userDrawn="1">
          <p15:clr>
            <a:srgbClr val="F26B43"/>
          </p15:clr>
        </p15:guide>
        <p15:guide id="19" pos="3963" userDrawn="1">
          <p15:clr>
            <a:srgbClr val="F26B43"/>
          </p15:clr>
        </p15:guide>
        <p15:guide id="20" pos="4871" userDrawn="1">
          <p15:clr>
            <a:srgbClr val="F26B43"/>
          </p15:clr>
        </p15:guide>
        <p15:guide id="21" pos="5120" userDrawn="1">
          <p15:clr>
            <a:srgbClr val="F26B43"/>
          </p15:clr>
        </p15:guide>
        <p15:guide id="22" pos="6027" userDrawn="1">
          <p15:clr>
            <a:srgbClr val="F26B43"/>
          </p15:clr>
        </p15:guide>
        <p15:guide id="23" pos="6277" userDrawn="1">
          <p15:clr>
            <a:srgbClr val="F26B43"/>
          </p15:clr>
        </p15:guide>
        <p15:guide id="24" pos="7184" userDrawn="1">
          <p15:clr>
            <a:srgbClr val="F26B43"/>
          </p15:clr>
        </p15:guide>
        <p15:guide id="25" orient="horz" pos="11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dient_stripe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6771600"/>
            <a:ext cx="12191966" cy="854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225" y="481665"/>
            <a:ext cx="9180574" cy="1052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225" y="1763713"/>
            <a:ext cx="10620375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9568800" y="6351405"/>
            <a:ext cx="1835800" cy="2426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456800" y="6351405"/>
            <a:ext cx="5112000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4600" y="6351405"/>
            <a:ext cx="477736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id" hidden="1"/>
          <p:cNvGrpSpPr/>
          <p:nvPr/>
        </p:nvGrpSpPr>
        <p:grpSpPr>
          <a:xfrm>
            <a:off x="0" y="0"/>
            <a:ext cx="12192000" cy="6858427"/>
            <a:chOff x="0" y="0"/>
            <a:chExt cx="12192000" cy="6858427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180975" cy="18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2012000" y="6678612"/>
              <a:ext cx="180000" cy="179815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84800" y="720000"/>
              <a:ext cx="1440000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620799" y="1835999"/>
              <a:ext cx="1441613" cy="4106013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456800" y="6191250"/>
              <a:ext cx="1440000" cy="18075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292850" y="720000"/>
              <a:ext cx="1439863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129589" y="720000"/>
              <a:ext cx="1439212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964799" y="720000"/>
              <a:ext cx="1441389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</p:grpSp>
      <p:sp>
        <p:nvSpPr>
          <p:cNvPr id="19" name="textruta 11"/>
          <p:cNvSpPr txBox="1"/>
          <p:nvPr/>
        </p:nvSpPr>
        <p:spPr>
          <a:xfrm>
            <a:off x="784225" y="6349164"/>
            <a:ext cx="736954" cy="11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noProof="1">
                <a:solidFill>
                  <a:schemeClr val="tx2"/>
                </a:solidFill>
                <a:latin typeface="+mn-lt"/>
                <a:cs typeface="Arial" pitchFamily="34" charset="0"/>
              </a:rPr>
              <a:t>© Swedbank</a:t>
            </a:r>
          </a:p>
        </p:txBody>
      </p:sp>
      <p:grpSp>
        <p:nvGrpSpPr>
          <p:cNvPr id="23" name="SD_FLD_InformationClass"/>
          <p:cNvGrpSpPr/>
          <p:nvPr userDrawn="1"/>
        </p:nvGrpSpPr>
        <p:grpSpPr>
          <a:xfrm>
            <a:off x="1823967" y="6347757"/>
            <a:ext cx="779059" cy="247279"/>
            <a:chOff x="1232529" y="6495305"/>
            <a:chExt cx="779059" cy="247279"/>
          </a:xfrm>
        </p:grpSpPr>
        <p:sp>
          <p:nvSpPr>
            <p:cNvPr id="24" name="SD_FLD_ClassLevel"/>
            <p:cNvSpPr txBox="1"/>
            <p:nvPr/>
          </p:nvSpPr>
          <p:spPr>
            <a:xfrm>
              <a:off x="1232529" y="6619473"/>
              <a:ext cx="34464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t-EE" sz="800" dirty="0" err="1">
                  <a:solidFill>
                    <a:schemeClr val="tx2"/>
                  </a:solidFill>
                  <a:latin typeface="+mn-lt"/>
                  <a:cs typeface="Arial" pitchFamily="34" charset="0"/>
                </a:rPr>
                <a:t>Internal</a:t>
              </a:r>
              <a:endParaRPr lang="en-GB" sz="800" dirty="0">
                <a:solidFill>
                  <a:schemeClr val="tx2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5" name="SD_LAN_InformationClass"/>
            <p:cNvSpPr txBox="1"/>
            <p:nvPr/>
          </p:nvSpPr>
          <p:spPr>
            <a:xfrm>
              <a:off x="1232529" y="6495305"/>
              <a:ext cx="77905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dirty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Information</a:t>
              </a:r>
              <a:r>
                <a:rPr lang="en-GB" sz="800" baseline="0" dirty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 c</a:t>
              </a:r>
              <a:r>
                <a:rPr lang="en-GB" sz="800" dirty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06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</p:sldLayoutIdLst>
  <p:hf hdr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defRPr sz="3600" kern="1200">
          <a:solidFill>
            <a:srgbClr val="F35B1C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13">
          <p15:clr>
            <a:srgbClr val="F26B43"/>
          </p15:clr>
        </p15:guide>
        <p15:guide id="4" orient="horz" pos="113">
          <p15:clr>
            <a:srgbClr val="F26B43"/>
          </p15:clr>
        </p15:guide>
        <p15:guide id="5" pos="7566">
          <p15:clr>
            <a:srgbClr val="F26B43"/>
          </p15:clr>
        </p15:guide>
        <p15:guide id="6" orient="horz" pos="4206">
          <p15:clr>
            <a:srgbClr val="F26B43"/>
          </p15:clr>
        </p15:guide>
        <p15:guide id="7" pos="494">
          <p15:clr>
            <a:srgbClr val="F26B43"/>
          </p15:clr>
        </p15:guide>
        <p15:guide id="8" pos="1401">
          <p15:clr>
            <a:srgbClr val="F26B43"/>
          </p15:clr>
        </p15:guide>
        <p15:guide id="9" orient="horz" pos="453">
          <p15:clr>
            <a:srgbClr val="F26B43"/>
          </p15:clr>
        </p15:guide>
        <p15:guide id="10" orient="horz" pos="566">
          <p15:clr>
            <a:srgbClr val="F26B43"/>
          </p15:clr>
        </p15:guide>
        <p15:guide id="11" pos="1650">
          <p15:clr>
            <a:srgbClr val="F26B43"/>
          </p15:clr>
        </p15:guide>
        <p15:guide id="12" pos="2557">
          <p15:clr>
            <a:srgbClr val="F26B43"/>
          </p15:clr>
        </p15:guide>
        <p15:guide id="13" orient="horz" pos="1156">
          <p15:clr>
            <a:srgbClr val="F26B43"/>
          </p15:clr>
        </p15:guide>
        <p15:guide id="14" orient="horz" pos="3741">
          <p15:clr>
            <a:srgbClr val="F26B43"/>
          </p15:clr>
        </p15:guide>
        <p15:guide id="15" pos="2807">
          <p15:clr>
            <a:srgbClr val="F26B43"/>
          </p15:clr>
        </p15:guide>
        <p15:guide id="16" pos="3714">
          <p15:clr>
            <a:srgbClr val="F26B43"/>
          </p15:clr>
        </p15:guide>
        <p15:guide id="17" orient="horz" pos="3900">
          <p15:clr>
            <a:srgbClr val="F26B43"/>
          </p15:clr>
        </p15:guide>
        <p15:guide id="18" orient="horz" pos="4013">
          <p15:clr>
            <a:srgbClr val="F26B43"/>
          </p15:clr>
        </p15:guide>
        <p15:guide id="19" pos="3963">
          <p15:clr>
            <a:srgbClr val="F26B43"/>
          </p15:clr>
        </p15:guide>
        <p15:guide id="20" pos="4871">
          <p15:clr>
            <a:srgbClr val="F26B43"/>
          </p15:clr>
        </p15:guide>
        <p15:guide id="21" pos="5120">
          <p15:clr>
            <a:srgbClr val="F26B43"/>
          </p15:clr>
        </p15:guide>
        <p15:guide id="22" pos="6027">
          <p15:clr>
            <a:srgbClr val="F26B43"/>
          </p15:clr>
        </p15:guide>
        <p15:guide id="23" pos="6277">
          <p15:clr>
            <a:srgbClr val="F26B43"/>
          </p15:clr>
        </p15:guide>
        <p15:guide id="24" pos="7184">
          <p15:clr>
            <a:srgbClr val="F26B43"/>
          </p15:clr>
        </p15:guide>
        <p15:guide id="25" orient="horz" pos="11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224" y="481013"/>
            <a:ext cx="10620375" cy="10528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225" y="1763713"/>
            <a:ext cx="10620375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add</a:t>
            </a:r>
            <a:r>
              <a:rPr lang="sv-SE" noProof="0" dirty="0"/>
              <a:t> text</a:t>
            </a:r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Thirdlevel</a:t>
            </a:r>
            <a:endParaRPr lang="sv-SE" noProof="0" dirty="0"/>
          </a:p>
          <a:p>
            <a:pPr lvl="3"/>
            <a:r>
              <a:rPr lang="sv-SE" noProof="0" dirty="0" err="1"/>
              <a:t>Fourthlevel</a:t>
            </a:r>
            <a:endParaRPr lang="sv-SE" noProof="0" dirty="0"/>
          </a:p>
          <a:p>
            <a:pPr lvl="4"/>
            <a:r>
              <a:rPr lang="sv-SE" noProof="0" dirty="0" err="1"/>
              <a:t>Fifthlevel</a:t>
            </a:r>
            <a:endParaRPr lang="sv-SE" noProof="0" dirty="0"/>
          </a:p>
          <a:p>
            <a:pPr lvl="5"/>
            <a:r>
              <a:rPr lang="sv-SE" noProof="0" dirty="0" err="1"/>
              <a:t>Sixthlevel</a:t>
            </a:r>
            <a:endParaRPr lang="sv-SE" noProof="0" dirty="0"/>
          </a:p>
          <a:p>
            <a:pPr lvl="6"/>
            <a:r>
              <a:rPr lang="sv-SE" noProof="0" dirty="0" err="1"/>
              <a:t>Seventhlevel</a:t>
            </a:r>
            <a:endParaRPr lang="sv-SE" noProof="0" dirty="0"/>
          </a:p>
          <a:p>
            <a:pPr lvl="7"/>
            <a:r>
              <a:rPr lang="sv-SE" noProof="0" dirty="0" err="1"/>
              <a:t>Eightlevel</a:t>
            </a:r>
            <a:endParaRPr lang="sv-SE" noProof="0" dirty="0"/>
          </a:p>
          <a:p>
            <a:pPr lvl="8"/>
            <a:r>
              <a:rPr lang="sv-SE" noProof="0" dirty="0" err="1"/>
              <a:t>Highlightninthlevel</a:t>
            </a:r>
            <a:endParaRPr lang="sv-SE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9568800" y="6351405"/>
            <a:ext cx="1835800" cy="2426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456800" y="6351405"/>
            <a:ext cx="5112000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4600" y="6351405"/>
            <a:ext cx="477736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ruta 11"/>
          <p:cNvSpPr txBox="1"/>
          <p:nvPr userDrawn="1"/>
        </p:nvSpPr>
        <p:spPr>
          <a:xfrm>
            <a:off x="784225" y="6349164"/>
            <a:ext cx="736954" cy="11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noProof="1">
                <a:solidFill>
                  <a:schemeClr val="tx1"/>
                </a:solidFill>
                <a:latin typeface="+mn-lt"/>
                <a:cs typeface="Arial" pitchFamily="34" charset="0"/>
              </a:rPr>
              <a:t>© Swedbank</a:t>
            </a:r>
          </a:p>
        </p:txBody>
      </p:sp>
      <p:sp>
        <p:nvSpPr>
          <p:cNvPr id="7" name="text" descr="{&quot;templafy&quot;:{&quot;id&quot;:&quot;790554e8-4907-4ee4-baba-ca1bbafe7a6e&quot;}}" title="Form.InformationClasses.TermInsertPP">
            <a:extLst>
              <a:ext uri="{FF2B5EF4-FFF2-40B4-BE49-F238E27FC236}">
                <a16:creationId xmlns:a16="http://schemas.microsoft.com/office/drawing/2014/main" id="{0FD95293-F372-4D75-BB81-E08E19CD07FC}"/>
              </a:ext>
            </a:extLst>
          </p:cNvPr>
          <p:cNvSpPr/>
          <p:nvPr userDrawn="1"/>
        </p:nvSpPr>
        <p:spPr>
          <a:xfrm>
            <a:off x="1825426" y="6347757"/>
            <a:ext cx="9360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ext" descr="{&quot;templafy&quot;:{&quot;id&quot;:&quot;2d567fdb-b661-460d-b274-9b2bc7e22e48&quot;}}" title="Form.InformationClasses.RestrictedAccess">
            <a:extLst>
              <a:ext uri="{FF2B5EF4-FFF2-40B4-BE49-F238E27FC236}">
                <a16:creationId xmlns:a16="http://schemas.microsoft.com/office/drawing/2014/main" id="{A050AA09-60F8-480D-8500-001BC7EC54C3}"/>
              </a:ext>
            </a:extLst>
          </p:cNvPr>
          <p:cNvSpPr/>
          <p:nvPr userDrawn="1"/>
        </p:nvSpPr>
        <p:spPr>
          <a:xfrm>
            <a:off x="3054122" y="6348662"/>
            <a:ext cx="1018800" cy="1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 algn="l">
              <a:spcBef>
                <a:spcPts val="600"/>
              </a:spcBef>
            </a:pPr>
            <a:endParaRPr lang="en-GB" sz="800" noProof="0" dirty="0">
              <a:solidFill>
                <a:schemeClr val="tx1"/>
              </a:solidFill>
            </a:endParaRPr>
          </a:p>
        </p:txBody>
      </p:sp>
      <p:sp>
        <p:nvSpPr>
          <p:cNvPr id="18" name="text" descr="{&quot;templafy&quot;:{&quot;id&quot;:&quot;bb4449e9-5b4a-4e74-b6dc-9c49363c6bbd&quot;}}" hidden="1" title="Form.RestrictedAccess">
            <a:extLst>
              <a:ext uri="{FF2B5EF4-FFF2-40B4-BE49-F238E27FC236}">
                <a16:creationId xmlns:a16="http://schemas.microsoft.com/office/drawing/2014/main" id="{AEFDC734-1AF9-48F3-85B4-AEFBC795A4F2}"/>
              </a:ext>
            </a:extLst>
          </p:cNvPr>
          <p:cNvSpPr/>
          <p:nvPr userDrawn="1"/>
        </p:nvSpPr>
        <p:spPr>
          <a:xfrm>
            <a:off x="3054122" y="6472800"/>
            <a:ext cx="633600" cy="1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>
              <a:spcBef>
                <a:spcPts val="600"/>
              </a:spcBef>
            </a:pPr>
            <a:endParaRPr lang="fr-FR" sz="800" noProof="0" dirty="0">
              <a:solidFill>
                <a:schemeClr val="tx1"/>
              </a:solidFill>
            </a:endParaRPr>
          </a:p>
        </p:txBody>
      </p:sp>
      <p:grpSp>
        <p:nvGrpSpPr>
          <p:cNvPr id="20" name="Gruppe 19" hidden="1">
            <a:extLst>
              <a:ext uri="{FF2B5EF4-FFF2-40B4-BE49-F238E27FC236}">
                <a16:creationId xmlns:a16="http://schemas.microsoft.com/office/drawing/2014/main" id="{2FFC823C-ED16-4EEC-8C27-104A6720A009}"/>
              </a:ext>
            </a:extLst>
          </p:cNvPr>
          <p:cNvGrpSpPr/>
          <p:nvPr userDrawn="1"/>
        </p:nvGrpSpPr>
        <p:grpSpPr>
          <a:xfrm>
            <a:off x="180975" y="0"/>
            <a:ext cx="11830049" cy="898525"/>
            <a:chOff x="180975" y="0"/>
            <a:chExt cx="11830049" cy="898525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04435E2-CE85-4FAE-9DE7-2E3179E249BE}"/>
                </a:ext>
              </a:extLst>
            </p:cNvPr>
            <p:cNvSpPr/>
            <p:nvPr userDrawn="1"/>
          </p:nvSpPr>
          <p:spPr>
            <a:xfrm>
              <a:off x="180975" y="0"/>
              <a:ext cx="603250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C171F185-263B-4CF9-ABDA-AAA68FF5A05D}"/>
                </a:ext>
              </a:extLst>
            </p:cNvPr>
            <p:cNvSpPr/>
            <p:nvPr userDrawn="1"/>
          </p:nvSpPr>
          <p:spPr>
            <a:xfrm>
              <a:off x="2221118" y="0"/>
              <a:ext cx="398257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2D51E9C8-53BB-4A9C-9B0F-9B63EFB127C4}"/>
                </a:ext>
              </a:extLst>
            </p:cNvPr>
            <p:cNvSpPr/>
            <p:nvPr userDrawn="1"/>
          </p:nvSpPr>
          <p:spPr>
            <a:xfrm>
              <a:off x="4059238" y="0"/>
              <a:ext cx="392113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3499B2BA-3C5E-4416-959A-153A344D3CDE}"/>
                </a:ext>
              </a:extLst>
            </p:cNvPr>
            <p:cNvSpPr/>
            <p:nvPr userDrawn="1"/>
          </p:nvSpPr>
          <p:spPr>
            <a:xfrm>
              <a:off x="5899152" y="0"/>
              <a:ext cx="392112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DC597ABD-5988-4519-B53C-5FE947062683}"/>
                </a:ext>
              </a:extLst>
            </p:cNvPr>
            <p:cNvSpPr/>
            <p:nvPr userDrawn="1"/>
          </p:nvSpPr>
          <p:spPr>
            <a:xfrm>
              <a:off x="7735919" y="0"/>
              <a:ext cx="392112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EDB7B368-55C1-45E2-98A6-B3F0928B3296}"/>
                </a:ext>
              </a:extLst>
            </p:cNvPr>
            <p:cNvSpPr/>
            <p:nvPr userDrawn="1"/>
          </p:nvSpPr>
          <p:spPr>
            <a:xfrm>
              <a:off x="9567863" y="0"/>
              <a:ext cx="396936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1152BFE6-F5BF-4766-B6B1-E2CF5591A009}"/>
                </a:ext>
              </a:extLst>
            </p:cNvPr>
            <p:cNvSpPr/>
            <p:nvPr userDrawn="1"/>
          </p:nvSpPr>
          <p:spPr>
            <a:xfrm>
              <a:off x="11405249" y="0"/>
              <a:ext cx="605775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58801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0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●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525600" indent="-234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05600" indent="-180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●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885600" indent="-180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065600" indent="-180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●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245600" indent="-17938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4256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256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​"/>
        <a:defRPr sz="2400" kern="1200" baseline="0">
          <a:solidFill>
            <a:srgbClr val="FF5F00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4">
          <p15:clr>
            <a:srgbClr val="F26B43"/>
          </p15:clr>
        </p15:guide>
        <p15:guide id="16" pos="7565">
          <p15:clr>
            <a:srgbClr val="F26B43"/>
          </p15:clr>
        </p15:guide>
        <p15:guide id="18" orient="horz" pos="303">
          <p15:clr>
            <a:srgbClr val="F26B43"/>
          </p15:clr>
        </p15:guide>
        <p15:guide id="19" orient="horz" pos="966">
          <p15:clr>
            <a:srgbClr val="F26B43"/>
          </p15:clr>
        </p15:guide>
        <p15:guide id="21" pos="7185">
          <p15:clr>
            <a:srgbClr val="F26B43"/>
          </p15:clr>
        </p15:guide>
        <p15:guide id="22" orient="horz" pos="1111">
          <p15:clr>
            <a:srgbClr val="F26B43"/>
          </p15:clr>
        </p15:guide>
        <p15:guide id="23" orient="horz" pos="3741">
          <p15:clr>
            <a:srgbClr val="F26B43"/>
          </p15:clr>
        </p15:guide>
        <p15:guide id="24" pos="494">
          <p15:clr>
            <a:srgbClr val="F26B43"/>
          </p15:clr>
        </p15:guide>
        <p15:guide id="25" pos="1401">
          <p15:clr>
            <a:srgbClr val="F26B43"/>
          </p15:clr>
        </p15:guide>
        <p15:guide id="26" pos="1650">
          <p15:clr>
            <a:srgbClr val="F26B43"/>
          </p15:clr>
        </p15:guide>
        <p15:guide id="27" pos="2557">
          <p15:clr>
            <a:srgbClr val="F26B43"/>
          </p15:clr>
        </p15:guide>
        <p15:guide id="28" pos="2807">
          <p15:clr>
            <a:srgbClr val="F26B43"/>
          </p15:clr>
        </p15:guide>
        <p15:guide id="29" pos="3714">
          <p15:clr>
            <a:srgbClr val="F26B43"/>
          </p15:clr>
        </p15:guide>
        <p15:guide id="30" pos="3963">
          <p15:clr>
            <a:srgbClr val="F26B43"/>
          </p15:clr>
        </p15:guide>
        <p15:guide id="31" pos="4871">
          <p15:clr>
            <a:srgbClr val="F26B43"/>
          </p15:clr>
        </p15:guide>
        <p15:guide id="32" pos="5120">
          <p15:clr>
            <a:srgbClr val="F26B43"/>
          </p15:clr>
        </p15:guide>
        <p15:guide id="33" pos="6027">
          <p15:clr>
            <a:srgbClr val="F26B43"/>
          </p15:clr>
        </p15:guide>
        <p15:guide id="34" pos="62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A1D0-7117-4077-9951-8DE5F1EC5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38" y="2498461"/>
            <a:ext cx="10623550" cy="1861077"/>
          </a:xfrm>
        </p:spPr>
        <p:txBody>
          <a:bodyPr/>
          <a:lstStyle/>
          <a:p>
            <a:r>
              <a:rPr lang="et-EE" dirty="0">
                <a:latin typeface="Swedbank Headline Black" panose="02000000000000000000" pitchFamily="50" charset="0"/>
              </a:rPr>
              <a:t>Finantsturgude ülevaade 2025&gt;2026</a:t>
            </a:r>
            <a:endParaRPr lang="en-GB" dirty="0">
              <a:latin typeface="Swedbank Headline Black" panose="02000000000000000000" pitchFamily="50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FA1BF5-CD3B-4A06-BB61-7F621266C3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1707" y="4531807"/>
            <a:ext cx="7745412" cy="720000"/>
          </a:xfrm>
        </p:spPr>
        <p:txBody>
          <a:bodyPr/>
          <a:lstStyle/>
          <a:p>
            <a:r>
              <a:rPr lang="et-EE" sz="2400" dirty="0"/>
              <a:t>Tarmo Tanilas </a:t>
            </a:r>
          </a:p>
          <a:p>
            <a:r>
              <a:rPr lang="et-EE" sz="2400" dirty="0"/>
              <a:t>Meelis Maasik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9A806-1970-4378-982E-C6F284AE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52303-9206-4082-9857-0A4D8295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67D2B-78AB-4AF3-B874-811B1D94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63927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F3F-119E-4C2C-AE0A-5F4F3B05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49" y="717773"/>
            <a:ext cx="7164412" cy="653827"/>
          </a:xfrm>
        </p:spPr>
        <p:txBody>
          <a:bodyPr/>
          <a:lstStyle/>
          <a:p>
            <a:r>
              <a:rPr lang="et-EE" dirty="0"/>
              <a:t>US aktsiaturgude tootluste tabel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4ADA0-CD4E-D2C1-6CF2-D3B5A45F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49" y="1371601"/>
            <a:ext cx="9112551" cy="4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3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F3F-119E-4C2C-AE0A-5F4F3B05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412067"/>
            <a:ext cx="9906450" cy="566384"/>
          </a:xfrm>
        </p:spPr>
        <p:txBody>
          <a:bodyPr/>
          <a:lstStyle/>
          <a:p>
            <a:r>
              <a:rPr lang="et-EE" dirty="0"/>
              <a:t>2025 a korrektsioon -21%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29BF4-1FC8-432F-A286-435BDC74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x.com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3C0CD-69EA-6D9C-955C-FB69B4741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45" y="978450"/>
            <a:ext cx="10762290" cy="519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5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6A62D-0ABE-3B49-EEFC-BC82F016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B726-471B-9841-C391-92A845DC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412067"/>
            <a:ext cx="9906450" cy="566384"/>
          </a:xfrm>
        </p:spPr>
        <p:txBody>
          <a:bodyPr/>
          <a:lstStyle/>
          <a:p>
            <a:r>
              <a:rPr lang="et-EE" dirty="0"/>
              <a:t>Ajaloolised karuturud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7FFE9-C4FB-610C-6FBE-17FE94DF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Creative </a:t>
            </a:r>
            <a:r>
              <a:rPr lang="et-EE" noProof="0" dirty="0" err="1"/>
              <a:t>Planning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4828-E471-6FBE-0D75-291F13EE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3E1AB-9A8A-3031-A236-B0FA2932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33" y="978451"/>
            <a:ext cx="8558520" cy="50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2C6A2-35E7-AAF2-8F0B-FF4C0798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2ED5-5125-4057-CC22-713C5B8F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SP500 indeksi TOP 10 aktsiate osakaal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F79CE-5E86-9F3D-57AC-761135E1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 err="1"/>
              <a:t>Allikas:Ycharts.com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06593-0373-364B-FA3C-768EA4A3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13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57F25-BF4B-527A-44D2-B7E17B3C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81" y="1231640"/>
            <a:ext cx="9816797" cy="49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2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3E68F-B259-FAAF-D2B5-709D8127B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30DBB-8892-7B5F-515E-95CC597D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NVDA turuväärtus 5T USD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41848-F18B-F7A2-5F94-C648A17F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Ycharts.com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B8872-0648-DEC5-7A91-0912529E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D7713-51D7-3661-3E11-6987E366C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70" y="1138136"/>
            <a:ext cx="9822263" cy="49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E9690-D692-0984-ED20-D21696A31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D854-13E0-10E9-604D-1F8AF02B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sz="2800" dirty="0"/>
              <a:t>Maksimaalne tootlus tuleb koos volatiilsuse talumisega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B8716-D9D4-1F80-79FD-887918D4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Creative </a:t>
            </a:r>
            <a:r>
              <a:rPr lang="et-EE" noProof="0" dirty="0" err="1"/>
              <a:t>Planning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2382-26B9-6A66-7A5D-CC747E7F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572441-56BC-1A73-BFA7-DE5E3B78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81" y="1443628"/>
            <a:ext cx="10742740" cy="44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93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2F934-1FD1-4127-4CC2-E1F738AF5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3AE6-2831-CAB6-2697-CE0D5832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Kasumid kasvavad &gt; 2026 prognoos 15%</a:t>
            </a:r>
            <a:br>
              <a:rPr lang="et-EE" dirty="0"/>
            </a:b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368BB-FD46-5F84-9825-E5CB6BB2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 err="1"/>
              <a:t>Createive</a:t>
            </a:r>
            <a:r>
              <a:rPr lang="et-EE" dirty="0"/>
              <a:t> </a:t>
            </a:r>
            <a:r>
              <a:rPr lang="et-EE" dirty="0" err="1"/>
              <a:t>Planning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3C7B6-A79D-CDC7-B018-51686CBC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FC477-F53D-C48C-EC0A-DF9C0DA2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95" y="1347249"/>
            <a:ext cx="9889583" cy="4888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286D1-B403-190C-A12C-4F4CC93B9AAF}"/>
              </a:ext>
            </a:extLst>
          </p:cNvPr>
          <p:cNvSpPr txBox="1"/>
          <p:nvPr/>
        </p:nvSpPr>
        <p:spPr>
          <a:xfrm flipH="1">
            <a:off x="732453" y="1008695"/>
            <a:ext cx="938558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t-EE" sz="2200" dirty="0">
                <a:solidFill>
                  <a:srgbClr val="512B2B"/>
                </a:solidFill>
              </a:rPr>
              <a:t>Mag7  Y/Y </a:t>
            </a:r>
            <a:r>
              <a:rPr lang="et-EE" sz="2200" dirty="0" err="1">
                <a:solidFill>
                  <a:srgbClr val="512B2B"/>
                </a:solidFill>
              </a:rPr>
              <a:t>earnings</a:t>
            </a:r>
            <a:r>
              <a:rPr lang="et-EE" sz="2200" dirty="0">
                <a:solidFill>
                  <a:srgbClr val="512B2B"/>
                </a:solidFill>
              </a:rPr>
              <a:t> </a:t>
            </a:r>
            <a:r>
              <a:rPr lang="et-EE" sz="2200" dirty="0" err="1">
                <a:solidFill>
                  <a:srgbClr val="512B2B"/>
                </a:solidFill>
              </a:rPr>
              <a:t>growt</a:t>
            </a:r>
            <a:r>
              <a:rPr lang="et-EE" sz="2200" dirty="0">
                <a:solidFill>
                  <a:srgbClr val="512B2B"/>
                </a:solidFill>
              </a:rPr>
              <a:t> 22.7%, ohter 493 12.5% </a:t>
            </a:r>
            <a:r>
              <a:rPr lang="et-EE" sz="2200" dirty="0" err="1">
                <a:solidFill>
                  <a:srgbClr val="512B2B"/>
                </a:solidFill>
              </a:rPr>
              <a:t>growth</a:t>
            </a:r>
            <a:endParaRPr lang="et-EE" sz="2200" dirty="0">
              <a:solidFill>
                <a:srgbClr val="512B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12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F3F-119E-4C2C-AE0A-5F4F3B05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S&amp;P500 </a:t>
            </a:r>
            <a:r>
              <a:rPr lang="et-EE" dirty="0" err="1"/>
              <a:t>Shiller</a:t>
            </a:r>
            <a:r>
              <a:rPr lang="et-EE" dirty="0"/>
              <a:t> PE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29BF4-1FC8-432F-A286-435BDC74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 err="1"/>
              <a:t>YCharts</a:t>
            </a:r>
            <a:r>
              <a:rPr lang="et-EE" noProof="0" dirty="0"/>
              <a:t> 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17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4BB9E-631D-1A8F-1B62-5631E9B9F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69" y="1834849"/>
            <a:ext cx="10000034" cy="4483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97124E-B395-4DF2-3560-AF88E9CED9F0}"/>
              </a:ext>
            </a:extLst>
          </p:cNvPr>
          <p:cNvSpPr txBox="1"/>
          <p:nvPr/>
        </p:nvSpPr>
        <p:spPr>
          <a:xfrm>
            <a:off x="805069" y="1003852"/>
            <a:ext cx="928314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err="1"/>
              <a:t>Cyclically</a:t>
            </a:r>
            <a:r>
              <a:rPr lang="et-EE" dirty="0"/>
              <a:t> </a:t>
            </a:r>
            <a:r>
              <a:rPr lang="et-EE" dirty="0" err="1"/>
              <a:t>Adjusted</a:t>
            </a:r>
            <a:r>
              <a:rPr lang="et-EE" dirty="0"/>
              <a:t> </a:t>
            </a:r>
            <a:r>
              <a:rPr lang="et-EE" dirty="0" err="1"/>
              <a:t>Price-to-Earnings</a:t>
            </a:r>
            <a:r>
              <a:rPr lang="et-EE" dirty="0"/>
              <a:t> </a:t>
            </a:r>
            <a:r>
              <a:rPr lang="et-EE" dirty="0" err="1"/>
              <a:t>ratio</a:t>
            </a: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VÄGA kallis turg ajalooliste näitajate põhjal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Tuleb olla ettevaatlik, tuleviku tootlused täna ostes ei pruugi olla tugevad</a:t>
            </a:r>
          </a:p>
        </p:txBody>
      </p:sp>
    </p:spTree>
    <p:extLst>
      <p:ext uri="{BB962C8B-B14F-4D97-AF65-F5344CB8AC3E}">
        <p14:creationId xmlns:p14="http://schemas.microsoft.com/office/powerpoint/2010/main" val="730097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DAAE-1DBC-4D6B-E6BA-44010049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481665"/>
            <a:ext cx="10620375" cy="1052240"/>
          </a:xfrm>
        </p:spPr>
        <p:txBody>
          <a:bodyPr anchor="t">
            <a:normAutofit/>
          </a:bodyPr>
          <a:lstStyle/>
          <a:p>
            <a:r>
              <a:rPr lang="et-EE" dirty="0"/>
              <a:t>Tehnoloogiaaktsiate osakaal kogu turust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8E7F88-7439-F95F-0671-5BCB238F9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2695" y="1533905"/>
            <a:ext cx="7166610" cy="4729963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7709B-39F4-71F3-64B2-D972F7E4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00" y="6351405"/>
            <a:ext cx="477736" cy="2424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59873C9-BF5D-4A9A-BB31-45BBB7BABAF7}" type="slidenum">
              <a:rPr lang="en-GB" noProof="0" smtClean="0"/>
              <a:pPr>
                <a:spcAft>
                  <a:spcPts val="600"/>
                </a:spcAft>
              </a:pPr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0308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3BDC-2BB6-7816-7384-EE1672833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481665"/>
            <a:ext cx="10620375" cy="1052240"/>
          </a:xfrm>
        </p:spPr>
        <p:txBody>
          <a:bodyPr anchor="t">
            <a:normAutofit/>
          </a:bodyPr>
          <a:lstStyle/>
          <a:p>
            <a:r>
              <a:rPr lang="et-EE" dirty="0"/>
              <a:t>Aktsiate </a:t>
            </a:r>
            <a:r>
              <a:rPr lang="et-EE" dirty="0" err="1"/>
              <a:t>allokatsioon</a:t>
            </a:r>
            <a:r>
              <a:rPr lang="et-EE" dirty="0"/>
              <a:t> on ohtlikult kõrge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A5336A-4C35-E9E4-79C4-11BC3438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9812" y="1533905"/>
            <a:ext cx="7792377" cy="4772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C13CA-EA95-B181-A55B-BCC447EC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00" y="6351405"/>
            <a:ext cx="477736" cy="2424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59873C9-BF5D-4A9A-BB31-45BBB7BABAF7}" type="slidenum">
              <a:rPr lang="en-GB" noProof="0" smtClean="0"/>
              <a:pPr>
                <a:spcAft>
                  <a:spcPts val="600"/>
                </a:spcAft>
              </a:pPr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8675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28E10-1622-7E7E-22D9-1E1BB077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73BD-152C-3272-D957-48867FC7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3" y="410554"/>
            <a:ext cx="9906450" cy="566384"/>
          </a:xfrm>
        </p:spPr>
        <p:txBody>
          <a:bodyPr/>
          <a:lstStyle/>
          <a:p>
            <a:r>
              <a:rPr lang="et-EE" dirty="0"/>
              <a:t>Ootamatu tollisõda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0C1D3-69A3-79DF-4CDB-BABD89BE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X.com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84748-938A-9B0D-4DB3-5BAA7FFE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B6E1E-A275-7131-6297-3E6D2EB0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8" y="1103242"/>
            <a:ext cx="10635171" cy="49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E1D05-BCD4-0863-905C-AFD8ABF6B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A7DC-AEB4-5A8A-F0D0-4D6099D0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 err="1"/>
              <a:t>Big</a:t>
            </a:r>
            <a:r>
              <a:rPr lang="et-EE" dirty="0"/>
              <a:t> </a:t>
            </a:r>
            <a:r>
              <a:rPr lang="et-EE" dirty="0" err="1"/>
              <a:t>tech</a:t>
            </a:r>
            <a:r>
              <a:rPr lang="et-EE" dirty="0"/>
              <a:t>, </a:t>
            </a:r>
            <a:r>
              <a:rPr lang="et-EE" dirty="0" err="1"/>
              <a:t>Big</a:t>
            </a:r>
            <a:r>
              <a:rPr lang="et-EE" dirty="0"/>
              <a:t> </a:t>
            </a:r>
            <a:r>
              <a:rPr lang="et-EE" dirty="0" err="1"/>
              <a:t>Profits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0A5DA-814A-D8D7-8277-484152BA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noProof="0" dirty="0" err="1"/>
              <a:t>Bloomberg</a:t>
            </a:r>
            <a:r>
              <a:rPr lang="et-EE" noProof="0" dirty="0"/>
              <a:t> / x.com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2361E-66E5-5F21-CBA0-9D1EE232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34223-100B-AFC3-13DB-A6092C507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63" y="1648099"/>
            <a:ext cx="10174120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0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D32FF-54CE-9883-5DF1-A80A47F1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3A34F-0B05-C0CD-15CE-3AFA53D1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 err="1"/>
              <a:t>Big</a:t>
            </a:r>
            <a:r>
              <a:rPr lang="et-EE" dirty="0"/>
              <a:t> </a:t>
            </a:r>
            <a:r>
              <a:rPr lang="et-EE" dirty="0" err="1"/>
              <a:t>tech</a:t>
            </a:r>
            <a:r>
              <a:rPr lang="et-EE" dirty="0"/>
              <a:t> investeeringud </a:t>
            </a:r>
            <a:r>
              <a:rPr lang="et-EE"/>
              <a:t>AI taristusse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8410F-AF52-284F-F18F-AD72B5CB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x.com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849AD-140F-C342-F5D1-90131D13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A67DF-3009-D027-635A-27269E92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54" y="1028700"/>
            <a:ext cx="10606832" cy="504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0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7AD29B-F630-5B11-B805-CDB190743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DB20-877A-51F3-163D-D742780C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486985"/>
          </a:xfrm>
        </p:spPr>
        <p:txBody>
          <a:bodyPr/>
          <a:lstStyle/>
          <a:p>
            <a:r>
              <a:rPr lang="et-EE" sz="3200" dirty="0"/>
              <a:t>Investeeringud % </a:t>
            </a:r>
            <a:r>
              <a:rPr lang="et-EE" sz="3200" dirty="0" err="1"/>
              <a:t>GDPst</a:t>
            </a:r>
            <a:r>
              <a:rPr lang="et-EE" sz="3200" dirty="0"/>
              <a:t> erinevatel buumidel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DE33D-FD8F-1F0D-67AC-ED3CB473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022A1-18B1-6457-854A-7936F45A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22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6B905C-F1F2-DC0D-DAC2-3CDBD63B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12" y="1078545"/>
            <a:ext cx="8008993" cy="51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9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8D752-1735-1ED1-00DF-80378D47B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0A72-9342-D8C2-C78F-278BF8AD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486985"/>
          </a:xfrm>
        </p:spPr>
        <p:txBody>
          <a:bodyPr/>
          <a:lstStyle/>
          <a:p>
            <a:r>
              <a:rPr lang="et-EE" sz="3200" dirty="0"/>
              <a:t>On siis mull või? (aktsiate hinnad VS kasumid)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64C19-9816-0879-766D-2D1FF6DE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Y-</a:t>
            </a:r>
            <a:r>
              <a:rPr lang="et-EE" dirty="0" err="1"/>
              <a:t>charts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BA8A1-6940-9914-A3BE-61A1CEF7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23</a:t>
            </a:fld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4283EB-EEDC-90A8-9EEA-E3695F1C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" y="993912"/>
            <a:ext cx="11887200" cy="52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A9ED1-2FA5-8756-9D74-44A45DFA4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B68B-12C4-1D17-2BB6-B3F0B644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USA võlg 6-kuuga +2.3T USD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2E1C6-1C39-67C9-3088-9F1E4A55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C</a:t>
            </a:r>
            <a:r>
              <a:rPr lang="et-EE" noProof="0" dirty="0" err="1"/>
              <a:t>reative</a:t>
            </a:r>
            <a:r>
              <a:rPr lang="et-EE" noProof="0" dirty="0"/>
              <a:t> </a:t>
            </a:r>
            <a:r>
              <a:rPr lang="et-EE" noProof="0" dirty="0" err="1"/>
              <a:t>Planning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2DC01-49BD-EE61-C983-4A2E224C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24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22764-D05F-8367-A744-F8EE6A11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9" y="1231641"/>
            <a:ext cx="9401261" cy="48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7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FE09E-F242-0F95-B09D-97E7E30B6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6637-2FDF-537B-0712-5C257446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USA valitsuse 2 kuu kulutused ja defitsiit</a:t>
            </a:r>
            <a:br>
              <a:rPr lang="et-EE" dirty="0"/>
            </a:br>
            <a:r>
              <a:rPr lang="et-EE" sz="1800" dirty="0"/>
              <a:t>Tulud: 740B; Kulud 1.2T. Vahe -458B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7C196-D1BA-9C35-020C-30018E9A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Y-</a:t>
            </a:r>
            <a:r>
              <a:rPr lang="et-EE" dirty="0" err="1"/>
              <a:t>charts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224DB-EBCA-FFFA-DD91-C1A262BD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25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7E79A-0ED1-F75B-A237-13517823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9" y="1376413"/>
            <a:ext cx="9726382" cy="46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8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A849C-710D-DA88-37CE-BFCC4798D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8179-E726-F1B2-00C3-B06AA920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USD ostujõud -50% 30 aastaga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854E4-3B33-7C0F-0EA2-41E007E7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Y-</a:t>
            </a:r>
            <a:r>
              <a:rPr lang="et-EE" dirty="0" err="1"/>
              <a:t>charts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0551B-C905-7E1A-65F7-64E6D330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26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F519A-23BC-D59D-8FD5-2A2CE033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53" y="1231641"/>
            <a:ext cx="9826525" cy="48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315BD-416C-1A64-5B35-A723B4F0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84A2-BBC5-4E73-1FE3-C919903A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M2 rahapakkumine jätkab kasvu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357EA-D265-39FD-7F4B-427DD44E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Y-</a:t>
            </a:r>
            <a:r>
              <a:rPr lang="et-EE" dirty="0" err="1"/>
              <a:t>charts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FA2CF-963E-9334-5A29-8D0B158A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27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81C59D-9F0F-8021-12BC-4C198BB4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72" y="1231641"/>
            <a:ext cx="9716856" cy="487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67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A1992-BCAD-D137-9D20-A8AA2B66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F50D-35F4-81F1-0C4B-A4DCF10D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sz="3200" dirty="0"/>
              <a:t>Rahapoliitika karmistamine (QT) lõppes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CFA2D-2F86-4C5E-51F2-26450F99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Y-</a:t>
            </a:r>
            <a:r>
              <a:rPr lang="et-EE" dirty="0" err="1"/>
              <a:t>charts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0FD43-1C81-4254-155B-111A2575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28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F8D85-9202-4F30-E819-8FC71DA8F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4" y="929055"/>
            <a:ext cx="11464892" cy="542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82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816673-1FBC-4DC5-5ABB-F1AF8E0D8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9F92-71D1-FDAE-FDBC-44A4AA07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dirty="0"/>
              <a:t>Rahapoliitika lõdvendamine (QE) algas </a:t>
            </a:r>
            <a:br>
              <a:rPr lang="et-EE" dirty="0"/>
            </a:br>
            <a:r>
              <a:rPr lang="et-EE" sz="1400" dirty="0"/>
              <a:t>FED lisab 40B$ kuus likviidsust</a:t>
            </a:r>
            <a:br>
              <a:rPr lang="et-EE" dirty="0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2CE9E-C0D2-A115-3386-49F0FA25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Y-</a:t>
            </a:r>
            <a:r>
              <a:rPr lang="et-EE" dirty="0" err="1"/>
              <a:t>charts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424CE-8375-9D6D-06DA-A93DB6C92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29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6D763-E3F0-9942-8BB5-FB7C2D3B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61" y="1231641"/>
            <a:ext cx="9507277" cy="49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4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C9D5D-AE10-5C6B-69EA-B9337A1B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F411-25EA-F58D-F5EF-DA1F05E3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3" y="410554"/>
            <a:ext cx="9906450" cy="566384"/>
          </a:xfrm>
        </p:spPr>
        <p:txBody>
          <a:bodyPr/>
          <a:lstStyle/>
          <a:p>
            <a:r>
              <a:rPr lang="et-EE" dirty="0"/>
              <a:t>Meedia ja ekspertide seisukohad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82AD4-A9CC-D3D5-15DF-2486271A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Youtube.com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3E32A-CDCF-CF03-E109-C30D2ECD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9EAAF-F25D-EB0E-F0A5-E32867AB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" y="1103242"/>
            <a:ext cx="10267122" cy="51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60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2A815D-D149-9838-E5A6-7249140D9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48B7-DC9B-C50A-0BA3-63C27935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8"/>
            <a:ext cx="10203024" cy="724713"/>
          </a:xfrm>
        </p:spPr>
        <p:txBody>
          <a:bodyPr/>
          <a:lstStyle/>
          <a:p>
            <a:r>
              <a:rPr lang="et-EE" sz="2400" dirty="0"/>
              <a:t>Turud ATH + FED &gt; intressi langetamise tsüklis + QT lõpp = Rahapakkumise suurenemine</a:t>
            </a:r>
            <a:br>
              <a:rPr lang="et-EE" sz="2400" dirty="0"/>
            </a:br>
            <a:br>
              <a:rPr lang="et-EE" sz="2400" dirty="0"/>
            </a:br>
            <a:endParaRPr lang="et-EE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F5ED1-B7D4-628E-5842-3FCB3E3B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noProof="0" dirty="0" err="1"/>
              <a:t>Carson</a:t>
            </a:r>
            <a:r>
              <a:rPr lang="et-EE" noProof="0" dirty="0"/>
              <a:t> Investments Research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76FE4-DB61-C204-12C9-A737BF46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30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AA902-F806-1B8C-CB81-9E8CCCBFD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" y="1868557"/>
            <a:ext cx="10287001" cy="4482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EC8B5-AF31-A85B-82F1-C32D82491DAF}"/>
              </a:ext>
            </a:extLst>
          </p:cNvPr>
          <p:cNvSpPr txBox="1"/>
          <p:nvPr/>
        </p:nvSpPr>
        <p:spPr>
          <a:xfrm>
            <a:off x="732454" y="1231641"/>
            <a:ext cx="82227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512B2B"/>
                </a:solidFill>
              </a:rPr>
              <a:t>Sellise valemiga viimased 22 juhtumist on 1Y hiljem kõik roheline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512B2B"/>
                </a:solidFill>
              </a:rPr>
              <a:t> AVG 6 kuud: 3.4%, 12 kuud 14.2% kõrgemal</a:t>
            </a:r>
          </a:p>
        </p:txBody>
      </p:sp>
    </p:spTree>
    <p:extLst>
      <p:ext uri="{BB962C8B-B14F-4D97-AF65-F5344CB8AC3E}">
        <p14:creationId xmlns:p14="http://schemas.microsoft.com/office/powerpoint/2010/main" val="2094190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4FAED-4674-7FE8-7646-BE802AAB8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B546-84F5-0E28-265A-1BC7429D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54" y="506929"/>
            <a:ext cx="10203024" cy="407472"/>
          </a:xfrm>
        </p:spPr>
        <p:txBody>
          <a:bodyPr/>
          <a:lstStyle/>
          <a:p>
            <a:r>
              <a:rPr lang="et-EE" sz="2400" dirty="0"/>
              <a:t>Turgude tehniline trend &gt; ülesse + 4th Pullituru aasta</a:t>
            </a:r>
            <a:br>
              <a:rPr lang="et-EE" sz="2400" dirty="0"/>
            </a:br>
            <a:br>
              <a:rPr lang="et-EE" sz="2400" dirty="0"/>
            </a:br>
            <a:endParaRPr lang="et-EE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38DEC-B148-1A92-AC35-502C9A7B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noProof="0" dirty="0" err="1"/>
              <a:t>Carson</a:t>
            </a:r>
            <a:r>
              <a:rPr lang="et-EE" noProof="0" dirty="0"/>
              <a:t> Investments Research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04715-53EA-C88A-AFF3-388775E6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31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8F596-30D8-5186-A178-8CB07BDF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1"/>
            <a:ext cx="12192000" cy="56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43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F3F-119E-4C2C-AE0A-5F4F3B05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481665"/>
            <a:ext cx="10620375" cy="542065"/>
          </a:xfrm>
        </p:spPr>
        <p:txBody>
          <a:bodyPr anchor="t">
            <a:normAutofit fontScale="90000"/>
          </a:bodyPr>
          <a:lstStyle/>
          <a:p>
            <a:r>
              <a:rPr lang="et-EE" dirty="0"/>
              <a:t>Fondijuhtide tunnetus 2024 aasta lõpus</a:t>
            </a:r>
            <a:br>
              <a:rPr lang="et-EE" dirty="0"/>
            </a:br>
            <a:endParaRPr lang="et-E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39EA7-1D06-F58E-A158-690316C5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8" y="1763713"/>
            <a:ext cx="10569937" cy="4175125"/>
          </a:xfrm>
          <a:prstGeom prst="rect">
            <a:avLst/>
          </a:pr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A9CA5-48EE-551C-49FA-6A59EFD4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8800" y="6351405"/>
            <a:ext cx="1835800" cy="242607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29BF4-1FC8-432F-A286-435BDC74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6800" y="6351405"/>
            <a:ext cx="5112000" cy="2424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t-EE" noProof="0" dirty="0"/>
              <a:t>Allikas: </a:t>
            </a:r>
            <a:r>
              <a:rPr lang="et-EE" dirty="0" err="1"/>
              <a:t>BofA</a:t>
            </a:r>
            <a:r>
              <a:rPr lang="et-EE" dirty="0"/>
              <a:t> Global Research</a:t>
            </a:r>
            <a:r>
              <a:rPr lang="et-EE" noProof="0" dirty="0"/>
              <a:t> 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00" y="6351405"/>
            <a:ext cx="477736" cy="2424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59873C9-BF5D-4A9A-BB31-45BBB7BABAF7}" type="slidenum">
              <a:rPr lang="en-GB" noProof="0" smtClean="0"/>
              <a:pPr>
                <a:spcAft>
                  <a:spcPts val="600"/>
                </a:spcAft>
              </a:pPr>
              <a:t>32</a:t>
            </a:fld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9F91F-C568-7A20-F88A-A8961B85F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547" y="3224157"/>
            <a:ext cx="6469251" cy="29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1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6B3A-73FC-CC63-DE30-70822E49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5359-7778-3419-6363-958EB18B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481665"/>
            <a:ext cx="10620375" cy="542065"/>
          </a:xfrm>
        </p:spPr>
        <p:txBody>
          <a:bodyPr anchor="t">
            <a:normAutofit fontScale="90000"/>
          </a:bodyPr>
          <a:lstStyle/>
          <a:p>
            <a:r>
              <a:rPr lang="et-EE" dirty="0"/>
              <a:t>Fondijuhtide tunnetus 2025 aasta lõpus</a:t>
            </a:r>
            <a:br>
              <a:rPr lang="et-EE" dirty="0"/>
            </a:br>
            <a:endParaRPr lang="et-E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AF945A2-DD57-8CA6-D0F2-31E6E7F1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8800" y="6351405"/>
            <a:ext cx="1835800" cy="242607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FF9ED-A0A1-C2BE-CCB7-06F9E3E7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6800" y="6351405"/>
            <a:ext cx="5112000" cy="2424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t-EE" noProof="0" dirty="0"/>
              <a:t>Allikas: </a:t>
            </a:r>
            <a:r>
              <a:rPr lang="et-EE" dirty="0" err="1"/>
              <a:t>BoFa</a:t>
            </a:r>
            <a:r>
              <a:rPr lang="et-EE" dirty="0"/>
              <a:t> Global </a:t>
            </a:r>
            <a:r>
              <a:rPr lang="et-EE" dirty="0" err="1"/>
              <a:t>Researsh</a:t>
            </a:r>
            <a:r>
              <a:rPr lang="et-EE" noProof="0" dirty="0"/>
              <a:t> 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AF023-A891-03CD-C33E-769026F7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00" y="6351405"/>
            <a:ext cx="477736" cy="2424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59873C9-BF5D-4A9A-BB31-45BBB7BABAF7}" type="slidenum">
              <a:rPr lang="en-GB" noProof="0" smtClean="0"/>
              <a:pPr>
                <a:spcAft>
                  <a:spcPts val="600"/>
                </a:spcAft>
              </a:pPr>
              <a:t>33</a:t>
            </a:fld>
            <a:endParaRPr lang="en-GB" noProof="0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1A96BD7D-5BBE-A236-781E-6E213903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22" y="1588349"/>
            <a:ext cx="11096719" cy="40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34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7DA2A-C878-4634-6C86-F39A7AEB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565089"/>
            <a:ext cx="10620375" cy="692739"/>
          </a:xfrm>
        </p:spPr>
        <p:txBody>
          <a:bodyPr/>
          <a:lstStyle/>
          <a:p>
            <a:r>
              <a:rPr lang="et-EE" sz="2200" dirty="0">
                <a:cs typeface="Arial" panose="020B0604020202020204" pitchFamily="34" charset="0"/>
              </a:rPr>
              <a:t>Kiire areng jätkub, innovatsioon kiireneb, kes on esimene 10T USD ettevõtte?</a:t>
            </a:r>
            <a:br>
              <a:rPr lang="et-EE" sz="2200" dirty="0">
                <a:cs typeface="Arial" panose="020B0604020202020204" pitchFamily="34" charset="0"/>
              </a:rPr>
            </a:br>
            <a:r>
              <a:rPr lang="et-EE" sz="2200" dirty="0">
                <a:cs typeface="Arial" panose="020B0604020202020204" pitchFamily="34" charset="0"/>
              </a:rPr>
              <a:t>Innovatsioonitsüklid erinevatel sajanditel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2E6FF5-CFDB-CB9E-69B0-D5676BD0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6800" y="6351405"/>
            <a:ext cx="5112000" cy="242418"/>
          </a:xfrm>
        </p:spPr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visualcapitalist.com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B74EB-0819-4C0A-D0DF-6AA6DAE7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38" y="1401416"/>
            <a:ext cx="9432324" cy="47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4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35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80136-5DBF-8419-7047-3776D432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565089"/>
            <a:ext cx="10620375" cy="692739"/>
          </a:xfrm>
        </p:spPr>
        <p:txBody>
          <a:bodyPr/>
          <a:lstStyle/>
          <a:p>
            <a:r>
              <a:rPr lang="et-EE" sz="2200" dirty="0">
                <a:cs typeface="Arial" panose="020B0604020202020204" pitchFamily="34" charset="0"/>
              </a:rPr>
              <a:t>Innovatsioonilaine 6th tsükkel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2FDE8-89FB-038D-7F97-232529B6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30" y="933061"/>
            <a:ext cx="10133044" cy="50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1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DA0BB-A817-20E6-FE81-E343D89CA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3F472-3955-1E23-2B6A-ACCF77B4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36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E108D-0135-BFE3-2AF4-C638EFE8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565089"/>
            <a:ext cx="10620375" cy="692739"/>
          </a:xfrm>
        </p:spPr>
        <p:txBody>
          <a:bodyPr/>
          <a:lstStyle/>
          <a:p>
            <a:r>
              <a:rPr lang="et-EE" sz="2200" dirty="0">
                <a:cs typeface="Arial" panose="020B0604020202020204" pitchFamily="34" charset="0"/>
              </a:rPr>
              <a:t>2026 aastal oodatud </a:t>
            </a:r>
            <a:r>
              <a:rPr lang="et-EE" sz="2200" dirty="0" err="1">
                <a:cs typeface="Arial" panose="020B0604020202020204" pitchFamily="34" charset="0"/>
              </a:rPr>
              <a:t>IPOd</a:t>
            </a:r>
            <a:endParaRPr lang="et-EE" sz="2200" dirty="0">
              <a:cs typeface="Arial" panose="020B0604020202020204" pitchFamily="34" charset="0"/>
            </a:endParaRPr>
          </a:p>
        </p:txBody>
      </p:sp>
      <p:pic>
        <p:nvPicPr>
          <p:cNvPr id="3" name="Picture 2" descr="A graph of a company&#10;&#10;AI-generated content may be incorrect.">
            <a:extLst>
              <a:ext uri="{FF2B5EF4-FFF2-40B4-BE49-F238E27FC236}">
                <a16:creationId xmlns:a16="http://schemas.microsoft.com/office/drawing/2014/main" id="{85D0E3E1-EF34-3792-E709-1A576D70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13" y="1145943"/>
            <a:ext cx="8008929" cy="47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3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5D8E-8A12-F6A4-370A-1A5D4EFA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37</a:t>
            </a:fld>
            <a:endParaRPr lang="en-GB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A5396-9EF7-D6F9-6723-73C63C57CBC7}"/>
              </a:ext>
            </a:extLst>
          </p:cNvPr>
          <p:cNvSpPr txBox="1"/>
          <p:nvPr/>
        </p:nvSpPr>
        <p:spPr>
          <a:xfrm>
            <a:off x="795060" y="619598"/>
            <a:ext cx="320475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t-EE" sz="4000" b="1" dirty="0">
                <a:solidFill>
                  <a:schemeClr val="accent1"/>
                </a:solidFill>
                <a:latin typeface="+mj-lt"/>
              </a:rPr>
              <a:t>Väike Peeter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0B3F7-3851-9CE5-9437-D3B27BC4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01" y="1524000"/>
            <a:ext cx="9591675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53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D9A3B-9A99-05E9-3590-929E0C7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38</a:t>
            </a:fld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FE5AA-498D-AD2D-4C3E-756D3AC3762C}"/>
              </a:ext>
            </a:extLst>
          </p:cNvPr>
          <p:cNvSpPr txBox="1"/>
          <p:nvPr/>
        </p:nvSpPr>
        <p:spPr>
          <a:xfrm>
            <a:off x="795060" y="311821"/>
            <a:ext cx="368169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t-EE" sz="4000" b="1" dirty="0">
                <a:solidFill>
                  <a:schemeClr val="accent1"/>
                </a:solidFill>
                <a:latin typeface="+mj-lt"/>
              </a:rPr>
              <a:t>Suur Peeter</a:t>
            </a:r>
          </a:p>
          <a:p>
            <a:pPr algn="l"/>
            <a:r>
              <a:rPr lang="et-EE" sz="1600" b="1" dirty="0">
                <a:solidFill>
                  <a:schemeClr val="accent1"/>
                </a:solidFill>
                <a:latin typeface="+mj-lt"/>
              </a:rPr>
              <a:t>Rahavoo portfell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9D5CC5-D984-F0E1-CDB5-C95FAB1A9A99}"/>
              </a:ext>
            </a:extLst>
          </p:cNvPr>
          <p:cNvSpPr/>
          <p:nvPr/>
        </p:nvSpPr>
        <p:spPr>
          <a:xfrm>
            <a:off x="1806222" y="6472614"/>
            <a:ext cx="1422400" cy="470053"/>
          </a:xfrm>
          <a:prstGeom prst="rect">
            <a:avLst/>
          </a:prstGeom>
          <a:solidFill>
            <a:srgbClr val="EB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7A24AF99-072A-0366-CDB3-B1428C8C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7" y="1638300"/>
            <a:ext cx="11168063" cy="390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631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D9A3B-9A99-05E9-3590-929E0C7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39</a:t>
            </a:fld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FE5AA-498D-AD2D-4C3E-756D3AC3762C}"/>
              </a:ext>
            </a:extLst>
          </p:cNvPr>
          <p:cNvSpPr txBox="1"/>
          <p:nvPr/>
        </p:nvSpPr>
        <p:spPr>
          <a:xfrm>
            <a:off x="795060" y="311821"/>
            <a:ext cx="360549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t-EE" sz="4000" b="1" dirty="0">
                <a:solidFill>
                  <a:schemeClr val="accent1"/>
                </a:solidFill>
                <a:latin typeface="+mj-lt"/>
              </a:rPr>
              <a:t>Suur Peeter</a:t>
            </a:r>
          </a:p>
          <a:p>
            <a:pPr algn="l"/>
            <a:r>
              <a:rPr lang="et-EE" sz="1400" b="1" dirty="0">
                <a:solidFill>
                  <a:schemeClr val="accent1"/>
                </a:solidFill>
                <a:latin typeface="+mj-lt"/>
              </a:rPr>
              <a:t>Kasvuportfell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419F97-B141-7AB4-A546-5132885C912C}"/>
              </a:ext>
            </a:extLst>
          </p:cNvPr>
          <p:cNvSpPr/>
          <p:nvPr/>
        </p:nvSpPr>
        <p:spPr>
          <a:xfrm>
            <a:off x="3793067" y="552847"/>
            <a:ext cx="2935112" cy="615553"/>
          </a:xfrm>
          <a:prstGeom prst="rect">
            <a:avLst/>
          </a:prstGeom>
          <a:solidFill>
            <a:srgbClr val="EB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D9A44C-1F42-9E2E-5C2F-354061D7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78" y="1168400"/>
            <a:ext cx="95631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64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948F2-ADDA-DFE6-59A0-FBC83E08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54882-92A3-6B79-3455-40B4CD6B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3" y="410554"/>
            <a:ext cx="9906450" cy="566384"/>
          </a:xfrm>
        </p:spPr>
        <p:txBody>
          <a:bodyPr/>
          <a:lstStyle/>
          <a:p>
            <a:r>
              <a:rPr lang="et-EE" dirty="0"/>
              <a:t>Investorite sentiment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94674-6839-FCC5-1942-B2BD7E03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Ycharts.com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E862D-D8DF-0053-0299-3DA01188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4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45633-E25F-394C-4EAC-16C110F3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74" y="904228"/>
            <a:ext cx="9640956" cy="521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F0A81-5F7C-CCBF-E208-6880280D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40</a:t>
            </a:fld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0188F-D268-F0E4-F4D1-5977F8085490}"/>
              </a:ext>
            </a:extLst>
          </p:cNvPr>
          <p:cNvSpPr txBox="1"/>
          <p:nvPr/>
        </p:nvSpPr>
        <p:spPr>
          <a:xfrm>
            <a:off x="795060" y="311821"/>
            <a:ext cx="320475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t-EE" sz="4000" b="1" dirty="0">
                <a:solidFill>
                  <a:schemeClr val="accent1"/>
                </a:solidFill>
                <a:latin typeface="+mj-lt"/>
              </a:rPr>
              <a:t>Brita portfell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643D0-D4BC-C0E7-1FF2-97F050EE9690}"/>
              </a:ext>
            </a:extLst>
          </p:cNvPr>
          <p:cNvSpPr/>
          <p:nvPr/>
        </p:nvSpPr>
        <p:spPr>
          <a:xfrm>
            <a:off x="4876800" y="101600"/>
            <a:ext cx="6527800" cy="7032978"/>
          </a:xfrm>
          <a:prstGeom prst="rect">
            <a:avLst/>
          </a:prstGeom>
          <a:solidFill>
            <a:srgbClr val="EB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5AC083-1AFC-23C1-59A7-BD18C2BAC344}"/>
              </a:ext>
            </a:extLst>
          </p:cNvPr>
          <p:cNvSpPr/>
          <p:nvPr/>
        </p:nvSpPr>
        <p:spPr>
          <a:xfrm>
            <a:off x="309664" y="6434666"/>
            <a:ext cx="11247336" cy="852311"/>
          </a:xfrm>
          <a:prstGeom prst="rect">
            <a:avLst/>
          </a:prstGeom>
          <a:solidFill>
            <a:srgbClr val="EB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05FA78-3D13-EACD-2CA3-FC3D7D281CE3}"/>
              </a:ext>
            </a:extLst>
          </p:cNvPr>
          <p:cNvSpPr/>
          <p:nvPr/>
        </p:nvSpPr>
        <p:spPr>
          <a:xfrm>
            <a:off x="4876800" y="-541866"/>
            <a:ext cx="11247336" cy="1499442"/>
          </a:xfrm>
          <a:prstGeom prst="rect">
            <a:avLst/>
          </a:prstGeom>
          <a:solidFill>
            <a:srgbClr val="EB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0FAD5-C025-C1DE-3A34-4DAAEE670B0B}"/>
              </a:ext>
            </a:extLst>
          </p:cNvPr>
          <p:cNvSpPr/>
          <p:nvPr/>
        </p:nvSpPr>
        <p:spPr>
          <a:xfrm>
            <a:off x="9587869" y="609601"/>
            <a:ext cx="3213731" cy="4162256"/>
          </a:xfrm>
          <a:prstGeom prst="rect">
            <a:avLst/>
          </a:prstGeom>
          <a:solidFill>
            <a:srgbClr val="EB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pic>
        <p:nvPicPr>
          <p:cNvPr id="4098" name="Picture 1">
            <a:extLst>
              <a:ext uri="{FF2B5EF4-FFF2-40B4-BE49-F238E27FC236}">
                <a16:creationId xmlns:a16="http://schemas.microsoft.com/office/drawing/2014/main" id="{0F529DF9-2828-64FE-F46D-D37C9308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9" y="1570839"/>
            <a:ext cx="11167792" cy="40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132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D725-1849-14EF-96BA-44C9A314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565089"/>
            <a:ext cx="10620375" cy="692739"/>
          </a:xfrm>
        </p:spPr>
        <p:txBody>
          <a:bodyPr/>
          <a:lstStyle/>
          <a:p>
            <a:r>
              <a:rPr lang="et-EE" sz="4800" dirty="0">
                <a:cs typeface="Arial" panose="020B0604020202020204" pitchFamily="34" charset="0"/>
              </a:rPr>
              <a:t>2025 prognoosid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8307-9019-5024-DDD5-95CDFF506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26" y="1525936"/>
            <a:ext cx="10621962" cy="520772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t-EE" sz="1800" dirty="0"/>
              <a:t>Milline on SP500 tootlus dollarites mõõdetuna?</a:t>
            </a:r>
            <a:r>
              <a:rPr lang="et-EE" sz="1800" dirty="0">
                <a:solidFill>
                  <a:srgbClr val="FF0000"/>
                </a:solidFill>
              </a:rPr>
              <a:t> Tarmo 7% Meelis 8-11 % </a:t>
            </a:r>
            <a:r>
              <a:rPr lang="et-EE" sz="1800" dirty="0">
                <a:solidFill>
                  <a:schemeClr val="accent3"/>
                </a:solidFill>
              </a:rPr>
              <a:t>/ 17%</a:t>
            </a:r>
          </a:p>
          <a:p>
            <a:pPr marL="457200" indent="-457200">
              <a:buAutoNum type="arabicPeriod"/>
            </a:pPr>
            <a:r>
              <a:rPr lang="et-EE" sz="1800" dirty="0"/>
              <a:t>Milline on Tallinna börsi tootlus? </a:t>
            </a:r>
            <a:r>
              <a:rPr lang="et-EE" sz="1800" dirty="0">
                <a:solidFill>
                  <a:srgbClr val="FF0000"/>
                </a:solidFill>
              </a:rPr>
              <a:t>Tarmo 13% Meelis 6-8% </a:t>
            </a:r>
            <a:r>
              <a:rPr lang="et-EE" sz="1800" dirty="0">
                <a:solidFill>
                  <a:schemeClr val="accent3"/>
                </a:solidFill>
              </a:rPr>
              <a:t>/ 18%</a:t>
            </a:r>
          </a:p>
          <a:p>
            <a:pPr marL="457200" indent="-457200">
              <a:buAutoNum type="arabicPeriod"/>
            </a:pPr>
            <a:r>
              <a:rPr lang="et-EE" sz="1800" dirty="0">
                <a:solidFill>
                  <a:schemeClr val="tx1"/>
                </a:solidFill>
              </a:rPr>
              <a:t>Milline on kulla hind (USD) 2025 lõpuks? </a:t>
            </a:r>
            <a:r>
              <a:rPr lang="et-EE" sz="1800" dirty="0">
                <a:solidFill>
                  <a:srgbClr val="FF0000"/>
                </a:solidFill>
              </a:rPr>
              <a:t>Tarmo 2800 Meelis 3000 </a:t>
            </a:r>
            <a:r>
              <a:rPr lang="et-EE" sz="1800" dirty="0">
                <a:solidFill>
                  <a:schemeClr val="accent3"/>
                </a:solidFill>
              </a:rPr>
              <a:t>/ 4300</a:t>
            </a:r>
          </a:p>
          <a:p>
            <a:pPr marL="457200" indent="-457200">
              <a:buAutoNum type="arabicPeriod"/>
            </a:pPr>
            <a:r>
              <a:rPr lang="et-EE" sz="1800" dirty="0"/>
              <a:t>Milline on nafta hind (USD) 2025 lõpuks (</a:t>
            </a:r>
            <a:r>
              <a:rPr lang="et-EE" sz="1800" dirty="0" err="1"/>
              <a:t>Brent</a:t>
            </a:r>
            <a:r>
              <a:rPr lang="et-EE" sz="1800" dirty="0"/>
              <a:t>)? </a:t>
            </a:r>
            <a:r>
              <a:rPr lang="et-EE" sz="1800" dirty="0">
                <a:solidFill>
                  <a:srgbClr val="FF0000"/>
                </a:solidFill>
              </a:rPr>
              <a:t>Tarmo 70 Meelis 60 </a:t>
            </a:r>
            <a:r>
              <a:rPr lang="et-EE" sz="1800" dirty="0">
                <a:solidFill>
                  <a:schemeClr val="accent3"/>
                </a:solidFill>
              </a:rPr>
              <a:t>/ 61</a:t>
            </a:r>
          </a:p>
          <a:p>
            <a:pPr marL="457200" indent="-457200">
              <a:buAutoNum type="arabicPeriod"/>
            </a:pPr>
            <a:r>
              <a:rPr lang="et-EE" sz="1800" dirty="0"/>
              <a:t>Kui palju maksab </a:t>
            </a:r>
            <a:r>
              <a:rPr lang="et-EE" sz="1800" dirty="0" err="1"/>
              <a:t>bitcoin</a:t>
            </a:r>
            <a:r>
              <a:rPr lang="et-EE" sz="1800" dirty="0"/>
              <a:t> (USD) 2025 lõpuks? </a:t>
            </a:r>
            <a:r>
              <a:rPr lang="et-EE" sz="1800" dirty="0">
                <a:solidFill>
                  <a:srgbClr val="FF0000"/>
                </a:solidFill>
              </a:rPr>
              <a:t>Tarmo 70000 Meelis 125 000 </a:t>
            </a:r>
            <a:r>
              <a:rPr lang="et-EE" sz="1800" dirty="0">
                <a:solidFill>
                  <a:schemeClr val="accent3"/>
                </a:solidFill>
              </a:rPr>
              <a:t>/ 87 000</a:t>
            </a:r>
          </a:p>
          <a:p>
            <a:pPr marL="457200" indent="-457200">
              <a:buAutoNum type="arabicPeriod"/>
            </a:pPr>
            <a:r>
              <a:rPr lang="et-EE" sz="1800" dirty="0"/>
              <a:t>Milline on 6 kuu </a:t>
            </a:r>
            <a:r>
              <a:rPr lang="et-EE" sz="1800" dirty="0" err="1"/>
              <a:t>euribor</a:t>
            </a:r>
            <a:r>
              <a:rPr lang="et-EE" sz="1800" dirty="0"/>
              <a:t> 2025 lõpuks? </a:t>
            </a:r>
            <a:r>
              <a:rPr lang="et-EE" sz="1800" dirty="0">
                <a:solidFill>
                  <a:srgbClr val="FF0000"/>
                </a:solidFill>
              </a:rPr>
              <a:t>Tarmo 2% Meelis 2.2% </a:t>
            </a:r>
            <a:r>
              <a:rPr lang="et-EE" sz="1800" dirty="0">
                <a:solidFill>
                  <a:schemeClr val="accent3"/>
                </a:solidFill>
              </a:rPr>
              <a:t>/ 2.1%</a:t>
            </a:r>
          </a:p>
          <a:p>
            <a:pPr marL="457200" indent="-457200">
              <a:buAutoNum type="arabicPeriod"/>
            </a:pPr>
            <a:r>
              <a:rPr lang="et-EE" sz="1800" dirty="0"/>
              <a:t>Mis on Nvidia aktsia hind (USD) 2025 lõpuks? </a:t>
            </a:r>
            <a:r>
              <a:rPr lang="et-EE" sz="1800" dirty="0">
                <a:solidFill>
                  <a:srgbClr val="FF0000"/>
                </a:solidFill>
              </a:rPr>
              <a:t>Tarmo 150 Meelis 115 </a:t>
            </a:r>
            <a:r>
              <a:rPr lang="et-EE" sz="1800" dirty="0">
                <a:solidFill>
                  <a:schemeClr val="accent3"/>
                </a:solidFill>
              </a:rPr>
              <a:t>/ 188</a:t>
            </a:r>
          </a:p>
          <a:p>
            <a:pPr marL="457200" indent="-457200">
              <a:buAutoNum type="arabicPeriod"/>
            </a:pPr>
            <a:r>
              <a:rPr lang="et-EE" sz="1800" dirty="0"/>
              <a:t>Mis on EUR/USD kurss 2025 lõpus? </a:t>
            </a:r>
            <a:r>
              <a:rPr lang="et-EE" sz="1800" dirty="0">
                <a:solidFill>
                  <a:srgbClr val="FF0000"/>
                </a:solidFill>
              </a:rPr>
              <a:t>Tarmo 1,10 Meelis 0.98 </a:t>
            </a:r>
            <a:r>
              <a:rPr lang="et-EE" sz="1800" dirty="0">
                <a:solidFill>
                  <a:schemeClr val="accent3"/>
                </a:solidFill>
              </a:rPr>
              <a:t>/ 1.18</a:t>
            </a:r>
          </a:p>
          <a:p>
            <a:pPr marL="457200" indent="-457200">
              <a:buAutoNum type="arabicPeriod"/>
            </a:pPr>
            <a:r>
              <a:rPr lang="et-EE" sz="1800" dirty="0"/>
              <a:t>Nimeta 2025.aasta 3 parima tootlusega (EUR) Euroopa börsi? </a:t>
            </a:r>
            <a:r>
              <a:rPr lang="et-EE" sz="1800" dirty="0">
                <a:solidFill>
                  <a:srgbClr val="FF0000"/>
                </a:solidFill>
              </a:rPr>
              <a:t>Tarmo (Poola, Rootsi, Norra) Meelis &gt;Euroopa suurriigid</a:t>
            </a:r>
          </a:p>
          <a:p>
            <a:pPr marL="457200" indent="-457200">
              <a:buAutoNum type="arabicPeriod"/>
            </a:pPr>
            <a:r>
              <a:rPr lang="et-EE" sz="1800" dirty="0"/>
              <a:t>Kui palju maksab </a:t>
            </a:r>
            <a:r>
              <a:rPr lang="et-EE" sz="1800" dirty="0" err="1"/>
              <a:t>Nio</a:t>
            </a:r>
            <a:r>
              <a:rPr lang="et-EE" sz="1800" dirty="0"/>
              <a:t> aktsia (USD) 2025 lõpuks? </a:t>
            </a:r>
            <a:r>
              <a:rPr lang="et-EE" sz="1800" dirty="0">
                <a:solidFill>
                  <a:srgbClr val="FF0000"/>
                </a:solidFill>
              </a:rPr>
              <a:t>Tarmo 6  Meelis 12 </a:t>
            </a:r>
            <a:r>
              <a:rPr lang="et-EE" sz="1800" dirty="0">
                <a:solidFill>
                  <a:schemeClr val="accent3"/>
                </a:solidFill>
              </a:rPr>
              <a:t>/ 5.10</a:t>
            </a:r>
          </a:p>
          <a:p>
            <a:pPr marL="457200" indent="-457200">
              <a:buAutoNum type="arabicPeriod"/>
            </a:pPr>
            <a:r>
              <a:rPr lang="et-EE" sz="1800" dirty="0"/>
              <a:t>Mitu korda FED alandab intressimäärasid  ? </a:t>
            </a:r>
            <a:r>
              <a:rPr lang="et-EE" sz="1800" dirty="0">
                <a:solidFill>
                  <a:srgbClr val="FF0000"/>
                </a:solidFill>
              </a:rPr>
              <a:t>Tarmo 1x Meelis 2x </a:t>
            </a:r>
            <a:r>
              <a:rPr lang="et-EE" sz="1800" dirty="0">
                <a:solidFill>
                  <a:schemeClr val="accent3"/>
                </a:solidFill>
              </a:rPr>
              <a:t>/ 2x</a:t>
            </a:r>
          </a:p>
          <a:p>
            <a:pPr marL="457200" indent="-457200">
              <a:buAutoNum type="arabicPeriod"/>
            </a:pPr>
            <a:r>
              <a:rPr lang="et-EE" sz="1800" dirty="0"/>
              <a:t>Kas Vene-Ukraina konfliktis lõppeb sõjategevus 2025? </a:t>
            </a:r>
            <a:r>
              <a:rPr lang="et-EE" sz="1800" dirty="0">
                <a:solidFill>
                  <a:srgbClr val="FF0000"/>
                </a:solidFill>
              </a:rPr>
              <a:t>Tarmo JAH Meelis &gt; EI </a:t>
            </a:r>
            <a:r>
              <a:rPr lang="et-EE" sz="1800" dirty="0">
                <a:solidFill>
                  <a:schemeClr val="accent3"/>
                </a:solidFill>
              </a:rPr>
              <a:t>/ EI</a:t>
            </a:r>
          </a:p>
          <a:p>
            <a:pPr marL="457200" indent="-457200">
              <a:buAutoNum type="arabicPeriod"/>
            </a:pPr>
            <a:endParaRPr lang="et-E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t-EE" sz="2000" dirty="0"/>
          </a:p>
          <a:p>
            <a:pPr marL="457200" indent="-457200">
              <a:buAutoNum type="arabicPeriod"/>
            </a:pPr>
            <a:endParaRPr lang="et-EE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189AB-671F-1D55-6283-56B9103F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41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9930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1BC7-7326-97B8-1BBA-B848F9CD6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E5D44-468A-5CB1-D429-16BEF86B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565089"/>
            <a:ext cx="10620375" cy="692739"/>
          </a:xfrm>
        </p:spPr>
        <p:txBody>
          <a:bodyPr/>
          <a:lstStyle/>
          <a:p>
            <a:r>
              <a:rPr lang="et-EE" sz="4800" dirty="0">
                <a:cs typeface="Arial" panose="020B0604020202020204" pitchFamily="34" charset="0"/>
              </a:rPr>
              <a:t>2026 prognoosid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AA7A8-AD2B-6D1A-AF4C-B3E03C730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26" y="1525936"/>
            <a:ext cx="10621962" cy="5207725"/>
          </a:xfrm>
          <a:ln>
            <a:solidFill>
              <a:srgbClr val="FF0000"/>
            </a:solidFill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t-EE" sz="1800" dirty="0"/>
              <a:t>Milline on SP500 tootlus dollarites mõõdetuna?</a:t>
            </a:r>
            <a:r>
              <a:rPr lang="et-EE" sz="1800" dirty="0">
                <a:solidFill>
                  <a:srgbClr val="FF0000"/>
                </a:solidFill>
              </a:rPr>
              <a:t> Tarmo -10% Meelis 14%</a:t>
            </a:r>
          </a:p>
          <a:p>
            <a:pPr marL="457200" indent="-457200">
              <a:buAutoNum type="arabicPeriod"/>
            </a:pPr>
            <a:r>
              <a:rPr lang="et-EE" sz="1800" dirty="0">
                <a:solidFill>
                  <a:srgbClr val="000000"/>
                </a:solidFill>
              </a:rPr>
              <a:t>Milline on </a:t>
            </a:r>
            <a:r>
              <a:rPr lang="et-EE" sz="1800" dirty="0" err="1">
                <a:solidFill>
                  <a:srgbClr val="000000"/>
                </a:solidFill>
              </a:rPr>
              <a:t>Eurostoxx</a:t>
            </a:r>
            <a:r>
              <a:rPr lang="et-EE" sz="1800" dirty="0">
                <a:solidFill>
                  <a:srgbClr val="000000"/>
                </a:solidFill>
              </a:rPr>
              <a:t> 600 tootlus eurodes mõõdetuna? </a:t>
            </a:r>
            <a:r>
              <a:rPr lang="et-EE" sz="1800" dirty="0">
                <a:solidFill>
                  <a:srgbClr val="FF0000"/>
                </a:solidFill>
              </a:rPr>
              <a:t>Tarmo 9%  Meelis 7%</a:t>
            </a:r>
          </a:p>
          <a:p>
            <a:pPr marL="457200" indent="-457200">
              <a:buAutoNum type="arabicPeriod"/>
            </a:pPr>
            <a:r>
              <a:rPr lang="et-EE" sz="1800" dirty="0"/>
              <a:t>Milline on Tallinna börsi tootlus? </a:t>
            </a:r>
            <a:r>
              <a:rPr lang="et-EE" sz="1800" dirty="0">
                <a:solidFill>
                  <a:srgbClr val="FF0000"/>
                </a:solidFill>
              </a:rPr>
              <a:t>Tarmo +20% Meelis 14%</a:t>
            </a:r>
          </a:p>
          <a:p>
            <a:pPr marL="457200" indent="-457200">
              <a:buAutoNum type="arabicPeriod"/>
            </a:pPr>
            <a:r>
              <a:rPr lang="et-EE" sz="1800" dirty="0">
                <a:solidFill>
                  <a:schemeClr val="tx1"/>
                </a:solidFill>
              </a:rPr>
              <a:t>Milline on kulla hind (USD) 2026 lõpuks? </a:t>
            </a:r>
            <a:r>
              <a:rPr lang="et-EE" sz="1800" dirty="0">
                <a:solidFill>
                  <a:srgbClr val="FF0000"/>
                </a:solidFill>
              </a:rPr>
              <a:t>Tarmo 5300 Meelis 5200</a:t>
            </a:r>
          </a:p>
          <a:p>
            <a:pPr marL="457200" indent="-457200">
              <a:buAutoNum type="arabicPeriod"/>
            </a:pPr>
            <a:r>
              <a:rPr lang="et-EE" sz="1800" dirty="0"/>
              <a:t>Milline on nafta hind (USD) 2026 lõpuks (</a:t>
            </a:r>
            <a:r>
              <a:rPr lang="et-EE" sz="1800" dirty="0" err="1"/>
              <a:t>Brent</a:t>
            </a:r>
            <a:r>
              <a:rPr lang="et-EE" sz="1800" dirty="0"/>
              <a:t>)? </a:t>
            </a:r>
            <a:r>
              <a:rPr lang="et-EE" sz="1800" dirty="0">
                <a:solidFill>
                  <a:srgbClr val="FF0000"/>
                </a:solidFill>
              </a:rPr>
              <a:t>Tarmo 66 Meelis 65</a:t>
            </a:r>
          </a:p>
          <a:p>
            <a:pPr marL="457200" indent="-457200">
              <a:buAutoNum type="arabicPeriod"/>
            </a:pPr>
            <a:r>
              <a:rPr lang="et-EE" sz="1800" dirty="0"/>
              <a:t>Kui palju maksab </a:t>
            </a:r>
            <a:r>
              <a:rPr lang="et-EE" sz="1800" dirty="0" err="1"/>
              <a:t>bitcoin</a:t>
            </a:r>
            <a:r>
              <a:rPr lang="et-EE" sz="1800" dirty="0"/>
              <a:t> (USD) 2026 lõpuks? </a:t>
            </a:r>
            <a:r>
              <a:rPr lang="et-EE" sz="1800" dirty="0">
                <a:solidFill>
                  <a:srgbClr val="FF0000"/>
                </a:solidFill>
              </a:rPr>
              <a:t>Tarmo 66666 Meelis 86 000</a:t>
            </a:r>
          </a:p>
          <a:p>
            <a:pPr marL="457200" indent="-457200">
              <a:buAutoNum type="arabicPeriod"/>
            </a:pPr>
            <a:r>
              <a:rPr lang="et-EE" sz="1800" dirty="0"/>
              <a:t>Mis on EUR/USD kurss 2026 lõpus? </a:t>
            </a:r>
            <a:r>
              <a:rPr lang="et-EE" sz="1800" dirty="0">
                <a:solidFill>
                  <a:srgbClr val="FF0000"/>
                </a:solidFill>
              </a:rPr>
              <a:t>Tarmo 1,28 Meelis  1,10</a:t>
            </a:r>
          </a:p>
          <a:p>
            <a:pPr marL="457200" indent="-457200">
              <a:buAutoNum type="arabicPeriod"/>
            </a:pPr>
            <a:r>
              <a:rPr lang="et-EE" sz="1800" dirty="0">
                <a:solidFill>
                  <a:srgbClr val="000000"/>
                </a:solidFill>
              </a:rPr>
              <a:t>Milline on parima tootlusega börs Skandinaavia riikide  ja Baltikumi aastases võrdluses? </a:t>
            </a:r>
            <a:r>
              <a:rPr lang="et-EE" sz="1800" dirty="0">
                <a:solidFill>
                  <a:srgbClr val="FF0000"/>
                </a:solidFill>
              </a:rPr>
              <a:t>Tarmo Rootsi  Meelis Soome</a:t>
            </a:r>
          </a:p>
          <a:p>
            <a:pPr marL="457200" indent="-457200">
              <a:buAutoNum type="arabicPeriod"/>
            </a:pPr>
            <a:endParaRPr lang="et-EE" sz="18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et-E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t-EE" sz="2000" dirty="0"/>
          </a:p>
          <a:p>
            <a:pPr marL="457200" indent="-457200">
              <a:buAutoNum type="arabicPeriod"/>
            </a:pPr>
            <a:endParaRPr lang="et-EE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58707-3FF7-E4CB-6B20-BC4E06F9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42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62521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2D099-93CC-FC00-6AA5-C8C86724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54C23-C868-07A5-20A4-E29ADA84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341CC-D971-E88A-B53F-93C9265C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CE669A-53C4-C1D2-0C7D-FE17EFDA416A}"/>
              </a:ext>
            </a:extLst>
          </p:cNvPr>
          <p:cNvSpPr txBox="1">
            <a:spLocks/>
          </p:cNvSpPr>
          <p:nvPr/>
        </p:nvSpPr>
        <p:spPr>
          <a:xfrm>
            <a:off x="2528711" y="4843220"/>
            <a:ext cx="7134578" cy="1386717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5600" indent="-234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FF5F00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56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856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FF5F00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656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45600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4256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56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​"/>
              <a:defRPr sz="2400" kern="1200" baseline="0">
                <a:solidFill>
                  <a:srgbClr val="FF5F00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t-EE" sz="1400" dirty="0">
                <a:solidFill>
                  <a:schemeClr val="bg1"/>
                </a:solidFill>
                <a:ea typeface="Calibri" panose="020F0502020204030204" pitchFamily="34" charset="0"/>
              </a:rPr>
              <a:t>Finantsteenust pakub Swedbank AS, tutvu tingimustega ja pea nõu. Käesolevat teavet ei tohi käsitleda investeerimissoovituse või -nõustamisena ega kutsena osta või müüa väärtpabereid või teha muid tehinguid. Investeeringu väärtus võib ajas nii kasvada kui ka kahaneda. Mineviku tootlus ei viita sarnasele tootlusele tulevikus. </a:t>
            </a:r>
            <a:r>
              <a:rPr lang="et-EE" sz="1400" dirty="0" err="1">
                <a:solidFill>
                  <a:schemeClr val="bg1"/>
                </a:solidFill>
                <a:ea typeface="Calibri" panose="020F0502020204030204" pitchFamily="34" charset="0"/>
              </a:rPr>
              <a:t>Välisvaluutas</a:t>
            </a:r>
            <a:r>
              <a:rPr lang="et-EE" sz="14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t-EE" sz="1400" dirty="0" err="1">
                <a:solidFill>
                  <a:schemeClr val="bg1"/>
                </a:solidFill>
                <a:ea typeface="Calibri" panose="020F0502020204030204" pitchFamily="34" charset="0"/>
              </a:rPr>
              <a:t>denomineeritud</a:t>
            </a:r>
            <a:r>
              <a:rPr lang="et-EE" sz="1400" dirty="0">
                <a:solidFill>
                  <a:schemeClr val="bg1"/>
                </a:solidFill>
                <a:ea typeface="Calibri" panose="020F0502020204030204" pitchFamily="34" charset="0"/>
              </a:rPr>
              <a:t> väärtpabereid mõjutab valuutakursside muutmise risk, mis võib vastavate väärtpaberite väärtust nii kasvatada kui kahandada.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8864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B179C2-9DD2-C115-B822-26681E8EA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0CB4-C92F-4AEA-1387-A2F5C2C8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3" y="410554"/>
            <a:ext cx="9906450" cy="566384"/>
          </a:xfrm>
        </p:spPr>
        <p:txBody>
          <a:bodyPr/>
          <a:lstStyle/>
          <a:p>
            <a:r>
              <a:rPr lang="et-EE" dirty="0"/>
              <a:t>2025 aasta tugevamaid taastumisi ajaloos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83988-4A5D-888C-B2DF-452B44A63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Creative </a:t>
            </a:r>
            <a:r>
              <a:rPr lang="et-EE" noProof="0" dirty="0" err="1"/>
              <a:t>Planning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04CE6-E07E-90CC-9E84-B05D7686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E6F30-F768-2740-D438-ED851433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615" y="976938"/>
            <a:ext cx="5468113" cy="5346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A6CC0-23E1-0064-1E0B-2E9DDF6420EC}"/>
              </a:ext>
            </a:extLst>
          </p:cNvPr>
          <p:cNvSpPr txBox="1"/>
          <p:nvPr/>
        </p:nvSpPr>
        <p:spPr>
          <a:xfrm>
            <a:off x="473033" y="1405288"/>
            <a:ext cx="34348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t-EE" sz="2200" dirty="0">
                <a:solidFill>
                  <a:srgbClr val="512B2B"/>
                </a:solidFill>
              </a:rPr>
              <a:t>8.Aprill S&amp;P500 -15%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t-EE" sz="2200" dirty="0">
                <a:solidFill>
                  <a:srgbClr val="512B2B"/>
                </a:solidFill>
              </a:rPr>
              <a:t>4. halvim aasta ajaloos</a:t>
            </a:r>
          </a:p>
        </p:txBody>
      </p:sp>
    </p:spTree>
    <p:extLst>
      <p:ext uri="{BB962C8B-B14F-4D97-AF65-F5344CB8AC3E}">
        <p14:creationId xmlns:p14="http://schemas.microsoft.com/office/powerpoint/2010/main" val="370348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F3F-119E-4C2C-AE0A-5F4F3B05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2356763"/>
            <a:ext cx="3266439" cy="1925869"/>
          </a:xfrm>
        </p:spPr>
        <p:txBody>
          <a:bodyPr/>
          <a:lstStyle/>
          <a:p>
            <a:r>
              <a:rPr lang="et-EE" dirty="0" err="1"/>
              <a:t>Stock</a:t>
            </a:r>
            <a:r>
              <a:rPr lang="et-EE" dirty="0"/>
              <a:t> market </a:t>
            </a:r>
            <a:r>
              <a:rPr lang="et-EE" dirty="0" err="1"/>
              <a:t>performances</a:t>
            </a:r>
            <a:r>
              <a:rPr lang="et-EE" dirty="0"/>
              <a:t>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B2C1F-D5E4-A2C0-8DD0-1D770747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974" y="768485"/>
            <a:ext cx="7952362" cy="5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17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F3F-119E-4C2C-AE0A-5F4F3B05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8" y="418631"/>
            <a:ext cx="10765270" cy="1868289"/>
          </a:xfrm>
        </p:spPr>
        <p:txBody>
          <a:bodyPr/>
          <a:lstStyle/>
          <a:p>
            <a:r>
              <a:rPr lang="et-EE" dirty="0"/>
              <a:t>BTC / SP500 ajaloolised tootlused (97 aastat)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29BF4-1FC8-432F-A286-435BDC74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x.com</a:t>
            </a:r>
          </a:p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B603-ED0A-41B0-B787-A845528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3" name="Picture 2" descr="A screenshot of a spreadsheet&#10;&#10;AI-generated content may be incorrect.">
            <a:extLst>
              <a:ext uri="{FF2B5EF4-FFF2-40B4-BE49-F238E27FC236}">
                <a16:creationId xmlns:a16="http://schemas.microsoft.com/office/drawing/2014/main" id="{86C362F1-A652-B0B1-72BE-AFE0A90E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21" y="1352775"/>
            <a:ext cx="5017258" cy="4414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F075C-C7AF-1810-77DC-F8B6A4EAE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14" y="1340420"/>
            <a:ext cx="3734321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FC294-947D-47D9-9AF6-6B45BF215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4FBD-5288-3903-C946-BE7CF590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8" y="418631"/>
            <a:ext cx="10765270" cy="1868289"/>
          </a:xfrm>
        </p:spPr>
        <p:txBody>
          <a:bodyPr/>
          <a:lstStyle/>
          <a:p>
            <a:r>
              <a:rPr lang="et-EE" dirty="0"/>
              <a:t>Erinevate varaklasside tootlused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99C7A-2115-4CA7-AE4A-8E5E6FD4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Creative </a:t>
            </a:r>
            <a:r>
              <a:rPr lang="et-EE" noProof="0" dirty="0" err="1"/>
              <a:t>Planning</a:t>
            </a:r>
            <a:endParaRPr lang="et-EE" dirty="0"/>
          </a:p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A3259-0F4A-FE9E-7AB2-AFD0E3E5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CBE4-B5A5-95B2-02C7-A6F4678F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" y="1109338"/>
            <a:ext cx="11880622" cy="51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8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A34DB-0141-DF5E-4848-F8DE369CC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1306A-FBFF-5BC9-0B9D-F7D96BFA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3" y="410554"/>
            <a:ext cx="9906450" cy="566384"/>
          </a:xfrm>
        </p:spPr>
        <p:txBody>
          <a:bodyPr/>
          <a:lstStyle/>
          <a:p>
            <a:r>
              <a:rPr lang="et-EE" dirty="0"/>
              <a:t>Kuld</a:t>
            </a:r>
            <a:br>
              <a:rPr lang="et-EE"/>
            </a:br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1F9F9-1809-61B0-329E-E0937B88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noProof="0" dirty="0"/>
              <a:t>Allikas: </a:t>
            </a:r>
            <a:r>
              <a:rPr lang="et-EE" dirty="0"/>
              <a:t>x.com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67691-934A-C779-2B0C-44F6FFE7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9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1B891-A7AE-BA31-24D4-77727D63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1373599"/>
            <a:ext cx="5836920" cy="4581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F908B-18E2-D206-A138-E28D54BF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3599"/>
            <a:ext cx="6204842" cy="45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52203"/>
      </p:ext>
    </p:extLst>
  </p:cSld>
  <p:clrMapOvr>
    <a:masterClrMapping/>
  </p:clrMapOvr>
</p:sld>
</file>

<file path=ppt/theme/theme1.xml><?xml version="1.0" encoding="utf-8"?>
<a:theme xmlns:a="http://schemas.openxmlformats.org/drawingml/2006/main" name="cid_2170879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EE7023"/>
      </a:accent1>
      <a:accent2>
        <a:srgbClr val="FDC129"/>
      </a:accent2>
      <a:accent3>
        <a:srgbClr val="1D9AA6"/>
      </a:accent3>
      <a:accent4>
        <a:srgbClr val="71CDBF"/>
      </a:accent4>
      <a:accent5>
        <a:srgbClr val="725549"/>
      </a:accent5>
      <a:accent6>
        <a:srgbClr val="A39B8E"/>
      </a:accent6>
      <a:hlink>
        <a:srgbClr val="EE7023"/>
      </a:hlink>
      <a:folHlink>
        <a:srgbClr val="FDC129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spcBef>
            <a:spcPts val="600"/>
          </a:spcBef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defRPr sz="20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Swedbank Interim 16-9.potx" id="{5789CDBA-1C5F-48E2-9E2F-51C6955CB605}" vid="{CF52770E-E0D7-4E22-B673-6AE9A98BF500}"/>
    </a:ext>
  </a:extLst>
</a:theme>
</file>

<file path=ppt/theme/theme2.xml><?xml version="1.0" encoding="utf-8"?>
<a:theme xmlns:a="http://schemas.openxmlformats.org/drawingml/2006/main" name="1_cid_2170879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EE7023"/>
      </a:accent1>
      <a:accent2>
        <a:srgbClr val="FDC129"/>
      </a:accent2>
      <a:accent3>
        <a:srgbClr val="1D9AA6"/>
      </a:accent3>
      <a:accent4>
        <a:srgbClr val="71CDBF"/>
      </a:accent4>
      <a:accent5>
        <a:srgbClr val="725549"/>
      </a:accent5>
      <a:accent6>
        <a:srgbClr val="A39B8E"/>
      </a:accent6>
      <a:hlink>
        <a:srgbClr val="EE7023"/>
      </a:hlink>
      <a:folHlink>
        <a:srgbClr val="FDC129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spcBef>
            <a:spcPts val="600"/>
          </a:spcBef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defRPr sz="20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Swedbank Interim 16-9.potx" id="{5789CDBA-1C5F-48E2-9E2F-51C6955CB605}" vid="{CF52770E-E0D7-4E22-B673-6AE9A98BF500}"/>
    </a:ext>
  </a:extLst>
</a:theme>
</file>

<file path=ppt/theme/theme3.xml><?xml version="1.0" encoding="utf-8"?>
<a:theme xmlns:a="http://schemas.openxmlformats.org/drawingml/2006/main" name="Swedbank">
  <a:themeElements>
    <a:clrScheme name="Swedbank">
      <a:dk1>
        <a:srgbClr val="000000"/>
      </a:dk1>
      <a:lt1>
        <a:sysClr val="window" lastClr="FFFFFF"/>
      </a:lt1>
      <a:dk2>
        <a:srgbClr val="512B2B"/>
      </a:dk2>
      <a:lt2>
        <a:srgbClr val="FFFFFF"/>
      </a:lt2>
      <a:accent1>
        <a:srgbClr val="FF5F00"/>
      </a:accent1>
      <a:accent2>
        <a:srgbClr val="FDC92A"/>
      </a:accent2>
      <a:accent3>
        <a:srgbClr val="31A3AE"/>
      </a:accent3>
      <a:accent4>
        <a:srgbClr val="C5569A"/>
      </a:accent4>
      <a:accent5>
        <a:srgbClr val="FF9102"/>
      </a:accent5>
      <a:accent6>
        <a:srgbClr val="8ACDC3"/>
      </a:accent6>
      <a:hlink>
        <a:srgbClr val="FF5F00"/>
      </a:hlink>
      <a:folHlink>
        <a:srgbClr val="FDC92A"/>
      </a:folHlink>
    </a:clrScheme>
    <a:fontScheme name="Swedbank">
      <a:majorFont>
        <a:latin typeface="Swedbank Headline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2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200" dirty="0" err="1" smtClean="0">
            <a:solidFill>
              <a:srgbClr val="512B2B"/>
            </a:solidFill>
          </a:defRPr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White">
      <a:srgbClr val="FFFFFF"/>
    </a:custClr>
    <a:custClr name="Bark">
      <a:srgbClr val="512B2B"/>
    </a:custClr>
    <a:custClr name="Swedbank Orange">
      <a:srgbClr val="FF5F00"/>
    </a:custClr>
    <a:custClr name="Pineapple">
      <a:srgbClr val="FDC92A"/>
    </a:custClr>
    <a:custClr name="Turquoise">
      <a:srgbClr val="31A3AE"/>
    </a:custClr>
    <a:custClr name="Lilac">
      <a:srgbClr val="C5569A"/>
    </a:custClr>
    <a:custClr name="Tangerine">
      <a:srgbClr val="FF9102"/>
    </a:custClr>
    <a:custClr name="Seafoam">
      <a:srgbClr val="8ACDC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Tangerine">
      <a:srgbClr val="FF9102"/>
    </a:custClr>
    <a:custClr>
      <a:srgbClr val="FFFFFF"/>
    </a:custClr>
    <a:custClr name="Aqua">
      <a:srgbClr val="BBEAD9"/>
    </a:custClr>
    <a:custClr name="Lavender">
      <a:srgbClr val="D28AC5"/>
    </a:custClr>
    <a:custClr>
      <a:srgbClr val="FFFFFF"/>
    </a:custClr>
    <a:custClr name="Aqua">
      <a:srgbClr val="BBEAD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ineapple">
      <a:srgbClr val="FDC92A"/>
    </a:custClr>
    <a:custClr>
      <a:srgbClr val="FFFFFF"/>
    </a:custClr>
    <a:custClr name="Sky">
      <a:srgbClr val="DBF8ED"/>
    </a:custClr>
    <a:custClr name="Iris">
      <a:srgbClr val="F8DBF5"/>
    </a:custClr>
    <a:custClr>
      <a:srgbClr val="FFFFFF"/>
    </a:custClr>
    <a:custClr name="Sky">
      <a:srgbClr val="DBF8E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each">
      <a:srgbClr val="FFF1CD"/>
    </a:custClr>
    <a:custClr>
      <a:srgbClr val="FFFFFF"/>
    </a:custClr>
    <a:custClr name="Mist">
      <a:srgbClr val="EBF9F3"/>
    </a:custClr>
    <a:custClr name="Rose">
      <a:srgbClr val="FFECFF"/>
    </a:custClr>
    <a:custClr>
      <a:srgbClr val="FFFFFF"/>
    </a:custClr>
    <a:custClr name="Mist">
      <a:srgbClr val="EBF9F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Apricot">
      <a:srgbClr val="FAEFE5"/>
    </a:custClr>
    <a:custClr>
      <a:srgbClr val="FFFFFF"/>
    </a:custClr>
    <a:custClr name="Teal">
      <a:srgbClr val="257886"/>
    </a:custClr>
    <a:custClr name="Tulip">
      <a:srgbClr val="990066"/>
    </a:custClr>
    <a:custClr>
      <a:srgbClr val="FFFFFF"/>
    </a:custClr>
    <a:custClr name="Teal">
      <a:srgbClr val="257886"/>
    </a:custClr>
  </a:custClrLst>
  <a:extLst>
    <a:ext uri="{05A4C25C-085E-4340-85A3-A5531E510DB2}">
      <thm15:themeFamily xmlns:thm15="http://schemas.microsoft.com/office/thememl/2012/main" name="Blank.potx" id="{1909B8D5-A14A-4A3C-AB13-8F9C03B3A2E1}" vid="{FD198A8B-6687-4CB1-8EB0-593AF3BD21E0}"/>
    </a:ext>
  </a:extLst>
</a:theme>
</file>

<file path=ppt/theme/theme4.xml><?xml version="1.0" encoding="utf-8"?>
<a:theme xmlns:a="http://schemas.openxmlformats.org/drawingml/2006/main" name="Office-tema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F35B1C"/>
      </a:accent1>
      <a:accent2>
        <a:srgbClr val="FFCC00"/>
      </a:accent2>
      <a:accent3>
        <a:srgbClr val="503450"/>
      </a:accent3>
      <a:accent4>
        <a:srgbClr val="FF9900"/>
      </a:accent4>
      <a:accent5>
        <a:srgbClr val="707070"/>
      </a:accent5>
      <a:accent6>
        <a:srgbClr val="60B030"/>
      </a:accent6>
      <a:hlink>
        <a:srgbClr val="F35B1C"/>
      </a:hlink>
      <a:folHlink>
        <a:srgbClr val="FFCC00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F35B1C"/>
      </a:accent1>
      <a:accent2>
        <a:srgbClr val="FFCC00"/>
      </a:accent2>
      <a:accent3>
        <a:srgbClr val="503450"/>
      </a:accent3>
      <a:accent4>
        <a:srgbClr val="FF9900"/>
      </a:accent4>
      <a:accent5>
        <a:srgbClr val="707070"/>
      </a:accent5>
      <a:accent6>
        <a:srgbClr val="60B030"/>
      </a:accent6>
      <a:hlink>
        <a:srgbClr val="F35B1C"/>
      </a:hlink>
      <a:folHlink>
        <a:srgbClr val="FFCC00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1231eff3-1ab6-4a44-9941-c543ae24ece0" xsi:nil="true"/>
    <Status xmlns="1231eff3-1ab6-4a44-9941-c543ae24ece0" xsi:nil="true"/>
    <SPSDescription xmlns="1231eff3-1ab6-4a44-9941-c543ae24ece0" xsi:nil="true"/>
  </documentManagement>
</p:properties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551311950458487","enableDocumentContentUpdater":true,"version":"1.2"}]]></TemplafySlide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9318D243A734998E8A22728251D8F" ma:contentTypeVersion="8" ma:contentTypeDescription="" ma:contentTypeScope="" ma:versionID="d8bd6e1d80ff6b69457850569a1c2505">
  <xsd:schema xmlns:xsd="http://www.w3.org/2001/XMLSchema" xmlns:xs="http://www.w3.org/2001/XMLSchema" xmlns:p="http://schemas.microsoft.com/office/2006/metadata/properties" xmlns:ns2="1231eff3-1ab6-4a44-9941-c543ae24ece0" targetNamespace="http://schemas.microsoft.com/office/2006/metadata/properties" ma:root="true" ma:fieldsID="77d119c4d44bd5028767678952e56b6e" ns2:_="">
    <xsd:import namespace="1231eff3-1ab6-4a44-9941-c543ae24ece0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31eff3-1ab6-4a44-9941-c543ae24ece0" elementFormDefault="qualified">
    <xsd:import namespace="http://schemas.microsoft.com/office/2006/documentManagement/types"/>
    <xsd:import namespace="http://schemas.microsoft.com/office/infopath/2007/PartnerControls"/>
    <xsd:element name="Owner" ma:index="7" nillable="true" ma:displayName="Owner" ma:internalName="Owner" ma:readOnly="false">
      <xsd:simpleType>
        <xsd:restriction base="dms:Text"/>
      </xsd:simpleType>
    </xsd:element>
    <xsd:element name="SPSDescription" ma:index="8" nillable="true" ma:displayName="Description" ma:internalName="SPSDescription" ma:readOnly="false">
      <xsd:simpleType>
        <xsd:restriction base="dms:Note">
          <xsd:maxLength value="255"/>
        </xsd:restriction>
      </xsd:simpleType>
    </xsd:element>
    <xsd:element name="Status" ma:index="9" nillable="true" ma:displayName="Status" ma:format="Dropdown" ma:internalName="Status" ma:readOnly="false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E141DA-ACB0-476B-AB72-7FF665AA6A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F59BD0-7B71-48DE-93B2-B850974F346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231eff3-1ab6-4a44-9941-c543ae24ece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7A8895-C60D-49F6-B31C-E5BCB88F6BD8}">
  <ds:schemaRefs/>
</ds:datastoreItem>
</file>

<file path=customXml/itemProps4.xml><?xml version="1.0" encoding="utf-8"?>
<ds:datastoreItem xmlns:ds="http://schemas.openxmlformats.org/officeDocument/2006/customXml" ds:itemID="{B1F00548-74B6-457D-8BAF-C4DA94B8384D}">
  <ds:schemaRefs/>
</ds:datastoreItem>
</file>

<file path=customXml/itemProps5.xml><?xml version="1.0" encoding="utf-8"?>
<ds:datastoreItem xmlns:ds="http://schemas.openxmlformats.org/officeDocument/2006/customXml" ds:itemID="{30697A09-712D-4FD6-B634-1012FBDD8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31eff3-1ab6-4a44-9941-c543ae24ec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8f4341a-4c44-4d0a-9a5c-8b1c63cf69df}" enabled="1" method="Standard" siteId="{3d3309e9-342a-4198-8e2d-01a542e3ff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17215</TotalTime>
  <Words>888</Words>
  <Application>Microsoft Office PowerPoint</Application>
  <PresentationFormat>Widescreen</PresentationFormat>
  <Paragraphs>157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Roboto</vt:lpstr>
      <vt:lpstr>Swedbank Headline Black</vt:lpstr>
      <vt:lpstr>Swedbank Headline Bold</vt:lpstr>
      <vt:lpstr>Symbol</vt:lpstr>
      <vt:lpstr>Wingdings 2</vt:lpstr>
      <vt:lpstr>cid_2170879</vt:lpstr>
      <vt:lpstr>1_cid_2170879</vt:lpstr>
      <vt:lpstr>Swedbank</vt:lpstr>
      <vt:lpstr>Finantsturgude ülevaade 2025&gt;2026</vt:lpstr>
      <vt:lpstr>Ootamatu tollisõda</vt:lpstr>
      <vt:lpstr>Meedia ja ekspertide seisukohad</vt:lpstr>
      <vt:lpstr>Investorite sentiment</vt:lpstr>
      <vt:lpstr>2025 aasta tugevamaid taastumisi ajaloos</vt:lpstr>
      <vt:lpstr>Stock market performances 2025</vt:lpstr>
      <vt:lpstr>BTC / SP500 ajaloolised tootlused (97 aastat)</vt:lpstr>
      <vt:lpstr>Erinevate varaklasside tootlused</vt:lpstr>
      <vt:lpstr>Kuld </vt:lpstr>
      <vt:lpstr>US aktsiaturgude tootluste tabel</vt:lpstr>
      <vt:lpstr>2025 a korrektsioon -21%</vt:lpstr>
      <vt:lpstr>Ajaloolised karuturud</vt:lpstr>
      <vt:lpstr>SP500 indeksi TOP 10 aktsiate osakaal </vt:lpstr>
      <vt:lpstr>NVDA turuväärtus 5T USD </vt:lpstr>
      <vt:lpstr>Maksimaalne tootlus tuleb koos volatiilsuse talumisega </vt:lpstr>
      <vt:lpstr>Kasumid kasvavad &gt; 2026 prognoos 15%  </vt:lpstr>
      <vt:lpstr>S&amp;P500 Shiller PE</vt:lpstr>
      <vt:lpstr>Tehnoloogiaaktsiate osakaal kogu turust</vt:lpstr>
      <vt:lpstr>Aktsiate allokatsioon on ohtlikult kõrge</vt:lpstr>
      <vt:lpstr>Big tech, Big Profits </vt:lpstr>
      <vt:lpstr>Big tech investeeringud AI taristusse </vt:lpstr>
      <vt:lpstr>Investeeringud % GDPst erinevatel buumidel </vt:lpstr>
      <vt:lpstr>On siis mull või? (aktsiate hinnad VS kasumid) </vt:lpstr>
      <vt:lpstr>USA võlg 6-kuuga +2.3T USD </vt:lpstr>
      <vt:lpstr>USA valitsuse 2 kuu kulutused ja defitsiit Tulud: 740B; Kulud 1.2T. Vahe -458B </vt:lpstr>
      <vt:lpstr>USD ostujõud -50% 30 aastaga </vt:lpstr>
      <vt:lpstr>M2 rahapakkumine jätkab kasvu </vt:lpstr>
      <vt:lpstr>Rahapoliitika karmistamine (QT) lõppes </vt:lpstr>
      <vt:lpstr>Rahapoliitika lõdvendamine (QE) algas  FED lisab 40B$ kuus likviidsust </vt:lpstr>
      <vt:lpstr>Turud ATH + FED &gt; intressi langetamise tsüklis + QT lõpp = Rahapakkumise suurenemine  </vt:lpstr>
      <vt:lpstr>Turgude tehniline trend &gt; ülesse + 4th Pullituru aasta  </vt:lpstr>
      <vt:lpstr>Fondijuhtide tunnetus 2024 aasta lõpus </vt:lpstr>
      <vt:lpstr>Fondijuhtide tunnetus 2025 aasta lõpus </vt:lpstr>
      <vt:lpstr>Kiire areng jätkub, innovatsioon kiireneb, kes on esimene 10T USD ettevõtte? Innovatsioonitsüklid erinevatel sajanditel</vt:lpstr>
      <vt:lpstr>Innovatsioonilaine 6th tsükkel</vt:lpstr>
      <vt:lpstr>2026 aastal oodatud IPOd</vt:lpstr>
      <vt:lpstr>PowerPoint Presentation</vt:lpstr>
      <vt:lpstr>PowerPoint Presentation</vt:lpstr>
      <vt:lpstr>PowerPoint Presentation</vt:lpstr>
      <vt:lpstr>PowerPoint Presentation</vt:lpstr>
      <vt:lpstr>2025 prognoosid</vt:lpstr>
      <vt:lpstr>2026 prognoosid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Liis Kilgast</dc:creator>
  <cp:lastModifiedBy>Tarmo Tanilas</cp:lastModifiedBy>
  <cp:revision>532</cp:revision>
  <dcterms:created xsi:type="dcterms:W3CDTF">2020-11-23T09:35:34Z</dcterms:created>
  <dcterms:modified xsi:type="dcterms:W3CDTF">2026-01-19T11:08:49Z</dcterms:modified>
</cp:coreProperties>
</file>