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206" w:type="dxa"/>
        <w:tblLayout w:type="fixed"/>
        <w:tblCellMar>
          <w:left w:w="0" w:type="dxa"/>
          <w:right w:w="0" w:type="dxa"/>
        </w:tblCellMar>
        <w:tblLook w:val="04A0" w:firstRow="1" w:lastRow="0" w:firstColumn="1" w:lastColumn="0" w:noHBand="0" w:noVBand="1"/>
      </w:tblPr>
      <w:tblGrid>
        <w:gridCol w:w="5659"/>
        <w:gridCol w:w="4547"/>
      </w:tblGrid>
      <w:tr w:rsidR="00864CE9" w:rsidRPr="00AB4F6E" w14:paraId="66FC214D" w14:textId="77777777" w:rsidTr="00DE5712">
        <w:trPr>
          <w:trHeight w:hRule="exact" w:val="360"/>
        </w:trPr>
        <w:tc>
          <w:tcPr>
            <w:tcW w:w="10206" w:type="dxa"/>
            <w:gridSpan w:val="2"/>
            <w:tcMar>
              <w:left w:w="0" w:type="dxa"/>
            </w:tcMar>
          </w:tcPr>
          <w:p w14:paraId="26FDE882" w14:textId="77777777" w:rsidR="00DE5712" w:rsidRPr="00AB4F6E" w:rsidRDefault="00AB4F6E" w:rsidP="00DE5712">
            <w:pPr>
              <w:pStyle w:val="1stheading"/>
              <w:rPr>
                <w:lang w:val="et-EE"/>
              </w:rPr>
            </w:pPr>
            <w:bookmarkStart w:id="0" w:name="DISC_PLACEHOLDER"/>
            <w:r w:rsidRPr="00AB4F6E">
              <w:rPr>
                <w:lang w:val="et-EE"/>
              </w:rPr>
              <w:t>Taustteave</w:t>
            </w:r>
          </w:p>
          <w:p w14:paraId="75CD7B32" w14:textId="77777777" w:rsidR="007156AA" w:rsidRPr="00AB4F6E" w:rsidRDefault="007156AA" w:rsidP="00765A72">
            <w:pPr>
              <w:autoSpaceDE w:val="0"/>
              <w:autoSpaceDN w:val="0"/>
              <w:adjustRightInd w:val="0"/>
              <w:spacing w:before="120"/>
              <w:jc w:val="both"/>
              <w:rPr>
                <w:rFonts w:ascii="Swedbank Sans Regular" w:hAnsi="Swedbank Sans Regular"/>
                <w:sz w:val="16"/>
                <w:szCs w:val="16"/>
                <w:lang w:val="et-EE"/>
              </w:rPr>
            </w:pPr>
          </w:p>
        </w:tc>
      </w:tr>
      <w:tr w:rsidR="00864CE9" w:rsidRPr="002D3DAB" w14:paraId="68E33F7E" w14:textId="77777777" w:rsidTr="00DE5712">
        <w:trPr>
          <w:cantSplit/>
          <w:trHeight w:val="5579"/>
        </w:trPr>
        <w:tc>
          <w:tcPr>
            <w:tcW w:w="10206" w:type="dxa"/>
            <w:gridSpan w:val="2"/>
            <w:tcMar>
              <w:left w:w="0" w:type="dxa"/>
            </w:tcMar>
          </w:tcPr>
          <w:p w14:paraId="719675CA" w14:textId="77777777" w:rsidR="00864CE9" w:rsidRPr="00AB4F6E" w:rsidRDefault="00AB4F6E" w:rsidP="00E845E2">
            <w:pPr>
              <w:pStyle w:val="HeadingDisclaimer"/>
              <w:spacing w:before="120"/>
              <w:rPr>
                <w:lang w:val="et-EE"/>
              </w:rPr>
            </w:pPr>
            <w:r w:rsidRPr="00AB4F6E">
              <w:rPr>
                <w:lang w:val="et-EE"/>
              </w:rPr>
              <w:t>Soovituste struktuur</w:t>
            </w:r>
          </w:p>
          <w:p w14:paraId="3431B906" w14:textId="77777777" w:rsidR="00AB4F6E" w:rsidRPr="00AB4F6E" w:rsidRDefault="00AB4F6E" w:rsidP="00AB4F6E">
            <w:pPr>
              <w:pStyle w:val="TextDisclaimer"/>
              <w:rPr>
                <w:lang w:val="et-EE"/>
              </w:rPr>
            </w:pPr>
            <w:r w:rsidRPr="00AB4F6E">
              <w:rPr>
                <w:lang w:val="et-EE"/>
              </w:rPr>
              <w:t>Swedbank Baltics AS-i aktsiaanalüüsi soovituste struktuur koosneb kolmest soovitusest: osta, neutraalne (hoida), vähendada. Soovitused põhinevad järgmise 12 kuu väärtpaberi absoluutsel tootlusel. Absoluutne tootlus sisaldab aktsiahinna tõusu ja dividendimäära kombinatsiooni.</w:t>
            </w:r>
          </w:p>
          <w:p w14:paraId="7293F1B8" w14:textId="77777777" w:rsidR="00AB4F6E" w:rsidRPr="00AB4F6E" w:rsidRDefault="00AB4F6E" w:rsidP="00AB4F6E">
            <w:pPr>
              <w:pStyle w:val="TextDisclaimer"/>
              <w:rPr>
                <w:lang w:val="et-EE"/>
              </w:rPr>
            </w:pPr>
            <w:r w:rsidRPr="00AB4F6E">
              <w:rPr>
                <w:lang w:val="et-EE"/>
              </w:rPr>
              <w:t>Aruandes mainitud väärtpaberite kohta antud soovitused põhinevad riski ja tulu kaalutlustel. Mida kõrgem on investeeringu riskikategooria, seda suurem on selle nõutav tulu. Aktsiainvesteeringute korral koosneb tulu kapitali väärtuse kasvust ja 12 kuu pikkuse investeerimisperioodi jooksul saadud dividendidest. Oodatav kapitali väärtuse kasv tähendab aktsia sihthinna võrdlust jooksevhinnaga. Ettevõtte riskitase sõltub tema aktsia hinna volatiilsusest, likviidsusest ja ärilistest väljavaadetest. Hinnasiht sõltub ettevõtte fundamentaalnäitajatest ja võrreldavate aktsiate turuväärtusest ning seda võib igal ajal muuta, kui toimuvad muutused ettevõttes / turul valitsevas arusaamas võrreldavas sektoris. Aruandes võidakse kasutada soovitusi „osta“, „neutraalne (hoida)“ ja „vähendada“. Järgnevas tabelis on näidatud soovituste ja sihthindade suhe aktsia riskitasemega võrreldes. Tegemist on näitlike vahemikega ja tegelikud soovitused võivad näidatust erineda, kui arvesse võetakse ka kõik muud asjassepuutuvad tegurid.</w:t>
            </w:r>
          </w:p>
          <w:p w14:paraId="30AD182E" w14:textId="77777777" w:rsidR="00AB4F6E" w:rsidRPr="00AB4F6E" w:rsidRDefault="00AB4F6E" w:rsidP="00AB4F6E">
            <w:pPr>
              <w:pStyle w:val="TextDisclaimer"/>
              <w:rPr>
                <w:lang w:val="et-EE"/>
              </w:rPr>
            </w:pPr>
            <w:r w:rsidRPr="008B0CC3">
              <w:rPr>
                <w:b/>
                <w:bCs/>
                <w:lang w:val="et-EE"/>
              </w:rPr>
              <w:t>Osta:</w:t>
            </w:r>
            <w:r w:rsidRPr="00AB4F6E">
              <w:rPr>
                <w:lang w:val="et-EE"/>
              </w:rPr>
              <w:t xml:space="preserve"> minimaalne oodatav investeeringu väärtuse kasv järgmise 12 kuu jooksul on 10% (minimaalne nõutav investeeringu kasv võib ettevõtte riskiprofiili arvestades suurem olla).</w:t>
            </w:r>
          </w:p>
          <w:p w14:paraId="7B856BC2" w14:textId="77777777" w:rsidR="00AB4F6E" w:rsidRPr="00AB4F6E" w:rsidRDefault="00AB4F6E" w:rsidP="00AB4F6E">
            <w:pPr>
              <w:pStyle w:val="TextDisclaimer"/>
              <w:rPr>
                <w:lang w:val="et-EE"/>
              </w:rPr>
            </w:pPr>
            <w:r w:rsidRPr="008B0CC3">
              <w:rPr>
                <w:b/>
                <w:bCs/>
                <w:lang w:val="et-EE"/>
              </w:rPr>
              <w:t>Neutraalne (hoida):</w:t>
            </w:r>
            <w:r w:rsidRPr="00AB4F6E">
              <w:rPr>
                <w:lang w:val="et-EE"/>
              </w:rPr>
              <w:t xml:space="preserve"> oodatav investeeringu väärtuse kasv on alla 10% (oodatav investeeringu kasv võib ettevõtte riskiprofiili arvestades suurem olla).</w:t>
            </w:r>
          </w:p>
          <w:p w14:paraId="4883E384" w14:textId="77777777" w:rsidR="00AB4F6E" w:rsidRPr="00AB4F6E" w:rsidRDefault="00AB4F6E" w:rsidP="00AB4F6E">
            <w:pPr>
              <w:pStyle w:val="TextDisclaimer"/>
              <w:rPr>
                <w:lang w:val="et-EE"/>
              </w:rPr>
            </w:pPr>
            <w:r w:rsidRPr="008B0CC3">
              <w:rPr>
                <w:b/>
                <w:bCs/>
                <w:lang w:val="et-EE"/>
              </w:rPr>
              <w:t>Vähendada:</w:t>
            </w:r>
            <w:r w:rsidRPr="00AB4F6E">
              <w:rPr>
                <w:lang w:val="et-EE"/>
              </w:rPr>
              <w:t xml:space="preserve"> oodata on investeeringu väärtuse vähenemist.</w:t>
            </w:r>
          </w:p>
          <w:p w14:paraId="06BC2A7B" w14:textId="77777777" w:rsidR="00AB4F6E" w:rsidRPr="00AB4F6E" w:rsidRDefault="00AB4F6E" w:rsidP="00AB4F6E">
            <w:pPr>
              <w:pStyle w:val="TextDisclaimer"/>
              <w:rPr>
                <w:lang w:val="et-EE"/>
              </w:rPr>
            </w:pPr>
            <w:r w:rsidRPr="008B0CC3">
              <w:rPr>
                <w:b/>
                <w:bCs/>
                <w:lang w:val="et-EE"/>
              </w:rPr>
              <w:t>Soovitus puudub:</w:t>
            </w:r>
            <w:r w:rsidRPr="00AB4F6E">
              <w:rPr>
                <w:lang w:val="et-EE"/>
              </w:rPr>
              <w:t xml:space="preserve"> aktsia ei ole kaetud. Soovitust, hinnasihti ja/või finantsprognoosi ei avalikustata vastavusnõuete ja/või muude regulatiivsete kaalutluste tõttu.</w:t>
            </w:r>
          </w:p>
          <w:p w14:paraId="7BB656E5" w14:textId="77777777" w:rsidR="00DE5712" w:rsidRPr="00AB4F6E" w:rsidRDefault="00AB4F6E" w:rsidP="00AB4F6E">
            <w:pPr>
              <w:pStyle w:val="TextDisclaimer"/>
              <w:rPr>
                <w:rFonts w:cs="Arial"/>
                <w:lang w:val="et-EE"/>
              </w:rPr>
            </w:pPr>
            <w:r w:rsidRPr="00AB4F6E">
              <w:rPr>
                <w:lang w:val="et-EE"/>
              </w:rPr>
              <w:t xml:space="preserve">Swedbank Baltics AS-i soovituste aluseks on erinevad standardsed hindamismudelid. Näiteks: diskonteeritud rahavoogudel põhinev väärtus, mille alusel diskonteeritakse oodatavad tulevased rahavood </w:t>
            </w:r>
            <w:proofErr w:type="spellStart"/>
            <w:r w:rsidRPr="00AB4F6E">
              <w:rPr>
                <w:lang w:val="et-EE"/>
              </w:rPr>
              <w:t>nüüdisväärtusesse</w:t>
            </w:r>
            <w:proofErr w:type="spellEnd"/>
            <w:r w:rsidRPr="00AB4F6E">
              <w:rPr>
                <w:lang w:val="et-EE"/>
              </w:rPr>
              <w:t>; aktsia suhteline hindamine sarnaste (rahvusvaheliste või riiklike) aktsiatega võrreldes; uudised, mis võivad aktsiahinda positiivselt või negatiivselt mõjutada; suhtelised ja absoluutsed kordajad nagu EV/EBITDA, EV/EBIT, PE, PEG ja netovarade mudelid ettevõtetele, millel on oma varade jaoks likviidsed turud. Vahel kaalutakse ka likvideerimisväärtuse mudeleid.</w:t>
            </w:r>
          </w:p>
          <w:p w14:paraId="1D308176" w14:textId="77777777" w:rsidR="00864CE9" w:rsidRPr="00AB4F6E" w:rsidRDefault="00AB4F6E" w:rsidP="00DE5712">
            <w:pPr>
              <w:pStyle w:val="TextDisclaimer"/>
              <w:spacing w:before="0"/>
              <w:rPr>
                <w:bCs/>
                <w:spacing w:val="-2"/>
                <w:sz w:val="18"/>
                <w:szCs w:val="18"/>
                <w:lang w:val="et-EE"/>
              </w:rPr>
            </w:pPr>
            <w:r w:rsidRPr="00AB4F6E">
              <w:rPr>
                <w:rFonts w:cs="Arial"/>
                <w:lang w:val="et-EE"/>
              </w:rPr>
              <w:t>Link Swedbank Baltics AS-i varasemate soovituste juurde:</w:t>
            </w:r>
            <w:r w:rsidR="00DE5712" w:rsidRPr="00AB4F6E">
              <w:rPr>
                <w:rFonts w:cs="Arial"/>
                <w:lang w:val="et-EE"/>
              </w:rPr>
              <w:t xml:space="preserve">: </w:t>
            </w:r>
            <w:hyperlink r:id="rId15" w:history="1">
              <w:r w:rsidR="00DE5712" w:rsidRPr="00AB4F6E">
                <w:rPr>
                  <w:rStyle w:val="Hyperlink"/>
                  <w:rFonts w:cs="Arial"/>
                  <w:lang w:val="et-EE"/>
                </w:rPr>
                <w:t>https://research.swedbank.se/files/RecoTrackList/RecoTrackListBaltic.pdf</w:t>
              </w:r>
            </w:hyperlink>
          </w:p>
        </w:tc>
      </w:tr>
      <w:tr w:rsidR="00864CE9" w:rsidRPr="00AB4F6E" w14:paraId="3F25292D" w14:textId="77777777" w:rsidTr="008B0CC3">
        <w:trPr>
          <w:trHeight w:val="2269"/>
        </w:trPr>
        <w:tc>
          <w:tcPr>
            <w:tcW w:w="5659" w:type="dxa"/>
            <w:tcMar>
              <w:left w:w="0" w:type="dxa"/>
            </w:tcMar>
          </w:tcPr>
          <w:sdt>
            <w:sdtPr>
              <w:rPr>
                <w:rFonts w:ascii="Swedbank Sans Regular" w:hAnsi="Swedbank Sans Regular"/>
                <w:bCs/>
                <w:color w:val="512B2B"/>
                <w:sz w:val="18"/>
                <w:szCs w:val="18"/>
                <w:lang w:val="et-EE"/>
              </w:rPr>
              <w:alias w:val="Accessor"/>
              <w:tag w:val="Partners,OId871119721,DocTag742704752,Template_disc_eq_baltics_est.docx"/>
              <w:id w:val="871119721"/>
              <w:lock w:val="sdtLocked"/>
              <w:placeholder>
                <w:docPart w:val="949A2152D203455084899EC555E70826"/>
              </w:placeholder>
            </w:sdtPr>
            <w:sdtEndPr/>
            <w:sdtContent>
              <w:p w14:paraId="7107A461" w14:textId="77777777" w:rsidR="00963743" w:rsidRDefault="003B3F5E">
                <w:pPr>
                  <w:spacing w:before="120" w:after="40" w:line="240" w:lineRule="auto"/>
                  <w:rPr>
                    <w:rFonts w:ascii="Swedbank Sans Regular" w:hAnsi="Swedbank Sans Regular"/>
                    <w:bCs/>
                    <w:color w:val="512B2B"/>
                    <w:sz w:val="18"/>
                    <w:szCs w:val="18"/>
                    <w:lang w:val="et-EE"/>
                  </w:rPr>
                </w:pPr>
                <w:r>
                  <w:rPr>
                    <w:rStyle w:val="HeadingDisclaimerChar"/>
                    <w:rFonts w:eastAsiaTheme="minorEastAsia"/>
                    <w:lang w:val="et-EE"/>
                  </w:rPr>
                  <w:t>Swedbank Baltics AS soovitused 05.05.2026</w:t>
                </w:r>
              </w:p>
            </w:sdtContent>
          </w:sdt>
          <w:sdt>
            <w:sdtPr>
              <w:rPr>
                <w:noProof/>
                <w:lang w:val="et-EE"/>
              </w:rPr>
              <w:tag w:val="Partners,OId851834525,DocTag742704752,Template_disc_eq_baltics_est.docx"/>
              <w:id w:val="851834525"/>
              <w:lock w:val="sdtLocked"/>
            </w:sdtPr>
            <w:sdtEndPr/>
            <w:sdtContent>
              <w:p w14:paraId="4D3A14C0" w14:textId="77777777" w:rsidR="00864CE9" w:rsidRPr="00AB4F6E" w:rsidRDefault="009877A7" w:rsidP="00864CE9">
                <w:pPr>
                  <w:rPr>
                    <w:rFonts w:ascii="Swedbank Sans Regular" w:hAnsi="Swedbank Sans Regular"/>
                    <w:bCs/>
                    <w:color w:val="512B2B"/>
                    <w:sz w:val="18"/>
                    <w:szCs w:val="18"/>
                    <w:lang w:val="et-EE"/>
                  </w:rPr>
                </w:pPr>
                <w:r w:rsidRPr="00AB4F6E">
                  <w:rPr>
                    <w:noProof/>
                    <w:lang w:val="et-EE"/>
                  </w:rPr>
                  <w:drawing>
                    <wp:inline distT="0" distB="0" distL="0" distR="0" wp14:anchorId="6DEC5ADB" wp14:editId="1F668509">
                      <wp:extent cx="3516190" cy="1076437"/>
                      <wp:effectExtent l="0" t="0" r="0" b="0"/>
                      <wp:docPr id="542" name="tmp_7264_ff9b2ba7-1fd7-4025-af50-1365b87f5bfd388.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2" name="tmp_7264_ff9b2ba7-1fd7-4025-af50-1365b87f5bfd388.emf"/>
                              <pic:cNvPicPr/>
                            </pic:nvPicPr>
                            <pic:blipFill>
                              <a:blip r:embed="rId16" cstate="print"/>
                              <a:stretch>
                                <a:fillRect/>
                              </a:stretch>
                            </pic:blipFill>
                            <pic:spPr>
                              <a:xfrm>
                                <a:off x="0" y="0"/>
                                <a:ext cx="3516190" cy="1076437"/>
                              </a:xfrm>
                              <a:prstGeom prst="rect">
                                <a:avLst/>
                              </a:prstGeom>
                            </pic:spPr>
                          </pic:pic>
                        </a:graphicData>
                      </a:graphic>
                    </wp:inline>
                  </w:drawing>
                </w:r>
              </w:p>
            </w:sdtContent>
          </w:sdt>
          <w:p w14:paraId="483AD8CD" w14:textId="77777777" w:rsidR="00864CE9" w:rsidRPr="00AB4F6E" w:rsidRDefault="00864CE9" w:rsidP="00864CE9">
            <w:pPr>
              <w:rPr>
                <w:rFonts w:ascii="Swedbank Sans Regular" w:hAnsi="Swedbank Sans Regular"/>
                <w:bCs/>
                <w:color w:val="512B2B"/>
                <w:sz w:val="18"/>
                <w:szCs w:val="18"/>
                <w:lang w:val="et-EE"/>
              </w:rPr>
            </w:pPr>
          </w:p>
        </w:tc>
        <w:sdt>
          <w:sdtPr>
            <w:rPr>
              <w:rStyle w:val="NormalChar"/>
              <w:rFonts w:eastAsiaTheme="minorEastAsia"/>
              <w:lang w:val="et-EE"/>
            </w:rPr>
            <w:tag w:val="Partners,OId-1011057416,DocTag742704752,Template_disc_eq_baltics_est.docx"/>
            <w:id w:val="-1011057416"/>
            <w:lock w:val="sdtLocked"/>
          </w:sdtPr>
          <w:sdtEndPr>
            <w:rPr>
              <w:rStyle w:val="NormalChar"/>
            </w:rPr>
          </w:sdtEndPr>
          <w:sdtContent>
            <w:tc>
              <w:tcPr>
                <w:tcW w:w="4547" w:type="dxa"/>
              </w:tcPr>
              <w:p w14:paraId="149BFC27" w14:textId="77777777" w:rsidR="00864CE9" w:rsidRPr="00AB4F6E" w:rsidRDefault="00605105" w:rsidP="00B70556">
                <w:pPr>
                  <w:jc w:val="center"/>
                  <w:rPr>
                    <w:rFonts w:ascii="Swedbank Sans Regular" w:hAnsi="Swedbank Sans Regular"/>
                    <w:bCs/>
                    <w:color w:val="512B2B"/>
                    <w:sz w:val="18"/>
                    <w:szCs w:val="18"/>
                    <w:lang w:val="et-EE"/>
                  </w:rPr>
                </w:pPr>
                <w:r w:rsidRPr="00AB4F6E">
                  <w:rPr>
                    <w:rStyle w:val="NormalChar"/>
                    <w:rFonts w:eastAsiaTheme="minorEastAsia"/>
                    <w:noProof/>
                    <w:lang w:val="et-EE"/>
                  </w:rPr>
                  <w:drawing>
                    <wp:inline distT="0" distB="0" distL="0" distR="0" wp14:anchorId="3B0A7F50" wp14:editId="1CC3001F">
                      <wp:extent cx="1867678" cy="1266956"/>
                      <wp:effectExtent l="0" t="0" r="0" b="0"/>
                      <wp:docPr id="539" name="tmp_7264_ff9b2ba7-1fd7-4025-af50-1365b87f5bfd385.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9" name="tmp_7264_ff9b2ba7-1fd7-4025-af50-1365b87f5bfd385.emf"/>
                              <pic:cNvPicPr/>
                            </pic:nvPicPr>
                            <pic:blipFill>
                              <a:blip r:embed="rId17" cstate="print"/>
                              <a:stretch>
                                <a:fillRect/>
                              </a:stretch>
                            </pic:blipFill>
                            <pic:spPr>
                              <a:xfrm>
                                <a:off x="0" y="0"/>
                                <a:ext cx="1867678" cy="1266956"/>
                              </a:xfrm>
                              <a:prstGeom prst="rect">
                                <a:avLst/>
                              </a:prstGeom>
                            </pic:spPr>
                          </pic:pic>
                        </a:graphicData>
                      </a:graphic>
                    </wp:inline>
                  </w:drawing>
                </w:r>
              </w:p>
            </w:tc>
          </w:sdtContent>
        </w:sdt>
      </w:tr>
      <w:tr w:rsidR="00864CE9" w:rsidRPr="002D3DAB" w14:paraId="75E0B8D6" w14:textId="77777777" w:rsidTr="00DE5712">
        <w:trPr>
          <w:trHeight w:val="374"/>
        </w:trPr>
        <w:tc>
          <w:tcPr>
            <w:tcW w:w="10206" w:type="dxa"/>
            <w:gridSpan w:val="2"/>
            <w:tcMar>
              <w:left w:w="0" w:type="dxa"/>
            </w:tcMar>
          </w:tcPr>
          <w:p w14:paraId="0FA9885B" w14:textId="77777777" w:rsidR="00864CE9" w:rsidRPr="00AB4F6E" w:rsidRDefault="003B3F5E" w:rsidP="00E845E2">
            <w:pPr>
              <w:spacing w:before="120" w:after="40" w:line="240" w:lineRule="auto"/>
              <w:rPr>
                <w:rFonts w:ascii="Swedbank Sans Regular" w:hAnsi="Swedbank Sans Regular"/>
                <w:bCs/>
                <w:color w:val="512B2B"/>
                <w:sz w:val="18"/>
                <w:szCs w:val="18"/>
                <w:lang w:val="et-EE"/>
              </w:rPr>
            </w:pPr>
            <w:sdt>
              <w:sdtPr>
                <w:rPr>
                  <w:rStyle w:val="HeadingDisclaimerChar"/>
                  <w:rFonts w:eastAsiaTheme="minorEastAsia"/>
                  <w:lang w:val="et-EE"/>
                </w:rPr>
                <w:alias w:val="Accessor"/>
                <w:tag w:val="Partners,OId-67567518,DocTag742704752,Template_disc_eq_baltics_est.docx"/>
                <w:id w:val="-67567518"/>
                <w:lock w:val="sdtLocked"/>
                <w:placeholder>
                  <w:docPart w:val="F6EC81E6276B45F2BAE6A8469B83A668"/>
                </w:placeholder>
              </w:sdtPr>
              <w:sdtEndPr>
                <w:rPr>
                  <w:rStyle w:val="HeadingDisclaimerChar"/>
                </w:rPr>
              </w:sdtEndPr>
              <w:sdtContent>
                <w:r w:rsidR="00F84CE7">
                  <w:rPr>
                    <w:rStyle w:val="HeadingDisclaimerChar"/>
                    <w:rFonts w:eastAsiaTheme="minorEastAsia"/>
                    <w:lang w:val="et-EE"/>
                  </w:rPr>
                  <w:t>Apranga</w:t>
                </w:r>
              </w:sdtContent>
            </w:sdt>
            <w:r w:rsidR="00605105" w:rsidRPr="00AB4F6E">
              <w:rPr>
                <w:rStyle w:val="HeadingDisclaimerChar"/>
                <w:rFonts w:eastAsiaTheme="minorEastAsia"/>
                <w:lang w:val="et-EE"/>
              </w:rPr>
              <w:t xml:space="preserve"> </w:t>
            </w:r>
            <w:r w:rsidR="00AB4F6E" w:rsidRPr="00AB4F6E">
              <w:rPr>
                <w:rStyle w:val="HeadingDisclaimerChar"/>
                <w:rFonts w:eastAsiaTheme="minorEastAsia"/>
                <w:lang w:val="et-EE"/>
              </w:rPr>
              <w:t>tootluse, soovituste ja hinnasihi ajalugu</w:t>
            </w:r>
          </w:p>
        </w:tc>
      </w:tr>
      <w:tr w:rsidR="00864CE9" w:rsidRPr="00AB4F6E" w14:paraId="6844DBE6" w14:textId="77777777" w:rsidTr="00DE5712">
        <w:trPr>
          <w:trHeight w:val="3398"/>
        </w:trPr>
        <w:tc>
          <w:tcPr>
            <w:tcW w:w="10206" w:type="dxa"/>
            <w:gridSpan w:val="2"/>
            <w:tcMar>
              <w:left w:w="0" w:type="dxa"/>
            </w:tcMar>
          </w:tcPr>
          <w:sdt>
            <w:sdtPr>
              <w:rPr>
                <w:noProof/>
                <w:lang w:val="et-EE" w:eastAsia="en-US"/>
              </w:rPr>
              <w:tag w:val="Partners,OId-1583134139,DocTag742704752,Template_disc_eq_baltics_est.docx"/>
              <w:id w:val="-1583134139"/>
              <w:lock w:val="sdtLocked"/>
            </w:sdtPr>
            <w:sdtEndPr/>
            <w:sdtContent>
              <w:p w14:paraId="491FE945" w14:textId="77777777" w:rsidR="00864CE9" w:rsidRPr="00AB4F6E" w:rsidRDefault="00AF461E" w:rsidP="00864CE9">
                <w:pPr>
                  <w:rPr>
                    <w:rFonts w:ascii="Swedbank Sans Regular" w:hAnsi="Swedbank Sans Regular"/>
                    <w:bCs/>
                    <w:color w:val="512B2B"/>
                    <w:sz w:val="18"/>
                    <w:szCs w:val="18"/>
                    <w:lang w:val="et-EE"/>
                  </w:rPr>
                </w:pPr>
                <w:r w:rsidRPr="00AB4F6E">
                  <w:rPr>
                    <w:noProof/>
                    <w:lang w:val="et-EE" w:eastAsia="en-US"/>
                  </w:rPr>
                  <w:drawing>
                    <wp:inline distT="0" distB="0" distL="0" distR="0" wp14:anchorId="7FE879DA" wp14:editId="1497A32C">
                      <wp:extent cx="6432055" cy="2457706"/>
                      <wp:effectExtent l="0" t="0" r="0" b="0"/>
                      <wp:docPr id="540" name="tmp_7264_ff9b2ba7-1fd7-4025-af50-1365b87f5bfd386.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0" name="tmp_7264_ff9b2ba7-1fd7-4025-af50-1365b87f5bfd386.emf"/>
                              <pic:cNvPicPr/>
                            </pic:nvPicPr>
                            <pic:blipFill>
                              <a:blip r:embed="rId18" cstate="print"/>
                              <a:stretch>
                                <a:fillRect/>
                              </a:stretch>
                            </pic:blipFill>
                            <pic:spPr>
                              <a:xfrm>
                                <a:off x="0" y="0"/>
                                <a:ext cx="6432055" cy="2457706"/>
                              </a:xfrm>
                              <a:prstGeom prst="rect">
                                <a:avLst/>
                              </a:prstGeom>
                            </pic:spPr>
                          </pic:pic>
                        </a:graphicData>
                      </a:graphic>
                    </wp:inline>
                  </w:drawing>
                </w:r>
              </w:p>
            </w:sdtContent>
          </w:sdt>
        </w:tc>
      </w:tr>
      <w:tr w:rsidR="00864CE9" w:rsidRPr="002D3DAB" w14:paraId="75DA969F" w14:textId="77777777" w:rsidTr="008B0CC3">
        <w:trPr>
          <w:trHeight w:val="1603"/>
        </w:trPr>
        <w:tc>
          <w:tcPr>
            <w:tcW w:w="10206" w:type="dxa"/>
            <w:gridSpan w:val="2"/>
            <w:tcMar>
              <w:left w:w="0" w:type="dxa"/>
            </w:tcMar>
          </w:tcPr>
          <w:p w14:paraId="34B4EC9C" w14:textId="77777777" w:rsidR="00AB4F6E" w:rsidRPr="00AB4F6E" w:rsidRDefault="00AB4F6E" w:rsidP="00AB4F6E">
            <w:pPr>
              <w:pStyle w:val="TextDisclaimer"/>
              <w:spacing w:before="120" w:after="20"/>
              <w:rPr>
                <w:lang w:val="et-EE"/>
              </w:rPr>
            </w:pPr>
            <w:r w:rsidRPr="00AB4F6E">
              <w:rPr>
                <w:lang w:val="et-EE"/>
              </w:rPr>
              <w:lastRenderedPageBreak/>
              <w:t>Joonis „Tootlus, soovituste ja hinnasihi ajalugu“ näitab, kuidas meie soovitused ja hinnasiht on muutunud alates veebruarist 2022. Soovitustes tehtud muudatuste kuupäevad on näidatud värviliste väljade kohal.</w:t>
            </w:r>
          </w:p>
          <w:p w14:paraId="1BE5DF49" w14:textId="77777777" w:rsidR="00AB4F6E" w:rsidRDefault="00AB4F6E" w:rsidP="00AB4F6E">
            <w:pPr>
              <w:pStyle w:val="TextDisclaimer"/>
              <w:spacing w:before="120" w:after="40"/>
              <w:rPr>
                <w:lang w:val="et-EE"/>
              </w:rPr>
            </w:pPr>
            <w:r w:rsidRPr="00AB4F6E">
              <w:rPr>
                <w:lang w:val="et-EE"/>
              </w:rPr>
              <w:t>Hinnasiht on musta joonega ning astmed näitavad hinnasihi muutusi ja aega, millal need toimusid. Oranž joon näitab, kuidas aktsiahind on selle perioodi jooksul kõikunud.</w:t>
            </w:r>
          </w:p>
          <w:p w14:paraId="5CB3B95A" w14:textId="77777777" w:rsidR="00864CE9" w:rsidRPr="00AB4F6E" w:rsidRDefault="00AB4F6E" w:rsidP="00AB4F6E">
            <w:pPr>
              <w:pStyle w:val="TextDisclaimer"/>
              <w:spacing w:before="120" w:after="40"/>
              <w:rPr>
                <w:bCs/>
                <w:i/>
                <w:iCs/>
                <w:sz w:val="18"/>
                <w:szCs w:val="18"/>
                <w:lang w:val="et-EE"/>
              </w:rPr>
            </w:pPr>
            <w:r w:rsidRPr="00AB4F6E">
              <w:rPr>
                <w:i/>
                <w:iCs/>
                <w:lang w:val="et-EE"/>
              </w:rPr>
              <w:t xml:space="preserve">Allikas: Swedbank Baltics AS (soovitused, sihthinnad) ja </w:t>
            </w:r>
            <w:proofErr w:type="spellStart"/>
            <w:r w:rsidRPr="00AB4F6E">
              <w:rPr>
                <w:i/>
                <w:iCs/>
                <w:lang w:val="et-EE"/>
              </w:rPr>
              <w:t>Factset</w:t>
            </w:r>
            <w:proofErr w:type="spellEnd"/>
            <w:r w:rsidRPr="00AB4F6E">
              <w:rPr>
                <w:i/>
                <w:iCs/>
                <w:lang w:val="et-EE"/>
              </w:rPr>
              <w:t xml:space="preserve"> (hinnad)</w:t>
            </w:r>
          </w:p>
        </w:tc>
      </w:tr>
    </w:tbl>
    <w:p w14:paraId="5DD1454D" w14:textId="77777777" w:rsidR="007156AA" w:rsidRPr="00AB4F6E" w:rsidRDefault="00864CE9" w:rsidP="008B0B65">
      <w:pPr>
        <w:spacing w:after="0" w:line="240" w:lineRule="auto"/>
        <w:rPr>
          <w:rFonts w:eastAsia="Times New Roman" w:cs="Times New Roman"/>
          <w:sz w:val="2"/>
          <w:szCs w:val="2"/>
          <w:lang w:val="et-EE" w:eastAsia="et-EE"/>
        </w:rPr>
      </w:pPr>
      <w:r w:rsidRPr="00AB4F6E">
        <w:rPr>
          <w:rFonts w:eastAsia="Times New Roman" w:cs="Times New Roman"/>
          <w:sz w:val="2"/>
          <w:szCs w:val="2"/>
          <w:lang w:val="et-EE" w:eastAsia="et-EE"/>
        </w:rPr>
        <w:br w:type="page"/>
      </w:r>
    </w:p>
    <w:tbl>
      <w:tblPr>
        <w:tblStyle w:val="TableGrid"/>
        <w:tblW w:w="1020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4898"/>
        <w:gridCol w:w="410"/>
        <w:gridCol w:w="4898"/>
      </w:tblGrid>
      <w:tr w:rsidR="007156AA" w:rsidRPr="002D3DAB" w14:paraId="079FB78D" w14:textId="77777777" w:rsidTr="00AB4F6E">
        <w:trPr>
          <w:cantSplit/>
          <w:trHeight w:hRule="exact" w:val="14317"/>
        </w:trPr>
        <w:tc>
          <w:tcPr>
            <w:tcW w:w="4820" w:type="dxa"/>
          </w:tcPr>
          <w:p w14:paraId="405C7869" w14:textId="77777777" w:rsidR="00864CE9" w:rsidRPr="00AB4F6E" w:rsidRDefault="00864CE9" w:rsidP="00E845E2">
            <w:pPr>
              <w:pStyle w:val="1stheading"/>
              <w:rPr>
                <w:lang w:val="et-EE"/>
              </w:rPr>
            </w:pPr>
            <w:r w:rsidRPr="00AB4F6E">
              <w:rPr>
                <w:rFonts w:cs="Times New Roman"/>
                <w:sz w:val="2"/>
                <w:szCs w:val="2"/>
                <w:lang w:val="et-EE" w:eastAsia="et-EE"/>
              </w:rPr>
              <w:lastRenderedPageBreak/>
              <w:br w:type="page"/>
            </w:r>
            <w:r w:rsidR="00AB4F6E" w:rsidRPr="00AB4F6E">
              <w:rPr>
                <w:lang w:val="et-EE"/>
              </w:rPr>
              <w:t>Klienditeave</w:t>
            </w:r>
          </w:p>
          <w:p w14:paraId="36841B07" w14:textId="77777777" w:rsidR="00FA043C" w:rsidRPr="00AB4F6E" w:rsidRDefault="00AB4F6E" w:rsidP="00FA043C">
            <w:pPr>
              <w:pStyle w:val="HeadingDisclaimer"/>
              <w:rPr>
                <w:lang w:val="et-EE"/>
              </w:rPr>
            </w:pPr>
            <w:r w:rsidRPr="00AB4F6E">
              <w:rPr>
                <w:lang w:val="et-EE"/>
              </w:rPr>
              <w:t>Teabe koostaja</w:t>
            </w:r>
            <w:r w:rsidR="002D3DAB">
              <w:rPr>
                <w:lang w:val="et-EE"/>
              </w:rPr>
              <w:t>, levitaja</w:t>
            </w:r>
            <w:r w:rsidRPr="00AB4F6E">
              <w:rPr>
                <w:lang w:val="et-EE"/>
              </w:rPr>
              <w:t xml:space="preserve"> ja saajad</w:t>
            </w:r>
          </w:p>
          <w:p w14:paraId="050DAEF1" w14:textId="77777777" w:rsidR="00FA043C" w:rsidRPr="00AB4F6E" w:rsidRDefault="00AB4F6E" w:rsidP="00FA043C">
            <w:pPr>
              <w:pStyle w:val="TextDisclaimer"/>
              <w:spacing w:after="0"/>
              <w:rPr>
                <w:lang w:val="et-EE"/>
              </w:rPr>
            </w:pPr>
            <w:r w:rsidRPr="00AB4F6E">
              <w:rPr>
                <w:lang w:val="et-EE"/>
              </w:rPr>
              <w:t>Teabe on koostanud Swedbank Baltics AS (edaspidi: Swedbank) ja vastutav analüütik sellel aruandel on</w:t>
            </w:r>
            <w:r w:rsidR="00864CE9" w:rsidRPr="00AB4F6E">
              <w:rPr>
                <w:lang w:val="et-EE"/>
              </w:rPr>
              <w:t xml:space="preserve"> </w:t>
            </w:r>
            <w:sdt>
              <w:sdtPr>
                <w:rPr>
                  <w:lang w:val="et-EE"/>
                </w:rPr>
                <w:alias w:val="Accessor"/>
                <w:tag w:val="Partners,OId-806238284,DocTag742704752,Template_disc_eq_baltics_est.docx"/>
                <w:id w:val="-806238284"/>
                <w:lock w:val="sdtLocked"/>
                <w:placeholder>
                  <w:docPart w:val="975001B200174D0E9194A5873623D165"/>
                </w:placeholder>
              </w:sdtPr>
              <w:sdtEndPr/>
              <w:sdtContent>
                <w:r>
                  <w:rPr>
                    <w:lang w:val="et-EE"/>
                  </w:rPr>
                  <w:t>Andrej</w:t>
                </w:r>
              </w:sdtContent>
            </w:sdt>
            <w:r w:rsidR="00864CE9" w:rsidRPr="00AB4F6E">
              <w:rPr>
                <w:lang w:val="et-EE"/>
              </w:rPr>
              <w:t xml:space="preserve"> </w:t>
            </w:r>
            <w:sdt>
              <w:sdtPr>
                <w:rPr>
                  <w:lang w:val="et-EE"/>
                </w:rPr>
                <w:alias w:val="Accessor"/>
                <w:tag w:val="Partners,OId-222748628,DocTag742704752,Template_disc_eq_baltics_est.docx"/>
                <w:id w:val="-222748628"/>
                <w:lock w:val="sdtLocked"/>
                <w:placeholder>
                  <w:docPart w:val="613C3B1EA1054CC8B51E5DAA3A8B22B8"/>
                </w:placeholder>
              </w:sdtPr>
              <w:sdtEndPr/>
              <w:sdtContent>
                <w:r>
                  <w:rPr>
                    <w:lang w:val="et-EE"/>
                  </w:rPr>
                  <w:t>Rodionov, CFA</w:t>
                </w:r>
              </w:sdtContent>
            </w:sdt>
            <w:r w:rsidR="00864CE9" w:rsidRPr="00AB4F6E">
              <w:rPr>
                <w:lang w:val="et-EE"/>
              </w:rPr>
              <w:t xml:space="preserve">. </w:t>
            </w:r>
          </w:p>
          <w:p w14:paraId="78FD0D64" w14:textId="77777777" w:rsidR="00FA043C" w:rsidRPr="00AB4F6E" w:rsidRDefault="00AB4F6E" w:rsidP="00FA043C">
            <w:pPr>
              <w:pStyle w:val="TextDisclaimer"/>
              <w:spacing w:before="60" w:after="0"/>
              <w:rPr>
                <w:lang w:val="et-EE"/>
              </w:rPr>
            </w:pPr>
            <w:r w:rsidRPr="00AB4F6E">
              <w:rPr>
                <w:lang w:val="et-EE"/>
              </w:rPr>
              <w:t>Analüüsiaruanne on koostatud ainult selle lugejate teavitamiseks ja Swedbank ei soovita neil selle alusel midagi ette võtta. Aktsiate analüüsiaruanne ei ole müügipakkumus ega üleskutse osta väärtpabereid ja seda ei tohiks sellisena ka tõlgendada.</w:t>
            </w:r>
            <w:r w:rsidR="00C05077">
              <w:rPr>
                <w:lang w:val="et-EE"/>
              </w:rPr>
              <w:t xml:space="preserve"> </w:t>
            </w:r>
            <w:r w:rsidR="009A0813" w:rsidRPr="009A0813">
              <w:rPr>
                <w:lang w:val="et-EE"/>
              </w:rPr>
              <w:t>Käesolevat analüüsi levitab Eestis Swedbank AS, kelle järele valvab Finantsinspektsioon</w:t>
            </w:r>
            <w:r w:rsidR="00C05077">
              <w:rPr>
                <w:lang w:val="et-EE"/>
              </w:rPr>
              <w:t>.</w:t>
            </w:r>
          </w:p>
          <w:p w14:paraId="1EF7BE39" w14:textId="77777777" w:rsidR="00864CE9" w:rsidRPr="00AB4F6E" w:rsidRDefault="00AB4F6E" w:rsidP="00E845E2">
            <w:pPr>
              <w:pStyle w:val="HeadingDisclaimer"/>
              <w:spacing w:after="0"/>
              <w:rPr>
                <w:lang w:val="et-EE"/>
              </w:rPr>
            </w:pPr>
            <w:r w:rsidRPr="00AB4F6E">
              <w:rPr>
                <w:lang w:val="et-EE"/>
              </w:rPr>
              <w:t>Analüütiku kinnitus</w:t>
            </w:r>
          </w:p>
          <w:p w14:paraId="21496527" w14:textId="77777777" w:rsidR="00864CE9" w:rsidRPr="00AB4F6E" w:rsidRDefault="00AB4F6E" w:rsidP="00E845E2">
            <w:pPr>
              <w:pStyle w:val="TextDisclaimer"/>
              <w:spacing w:before="60" w:after="0"/>
              <w:rPr>
                <w:lang w:val="et-EE"/>
              </w:rPr>
            </w:pPr>
            <w:r w:rsidRPr="00AB4F6E">
              <w:rPr>
                <w:lang w:val="et-EE"/>
              </w:rPr>
              <w:t>Aruande sisu eest vastutav(</w:t>
            </w:r>
            <w:proofErr w:type="spellStart"/>
            <w:r w:rsidRPr="00AB4F6E">
              <w:rPr>
                <w:lang w:val="et-EE"/>
              </w:rPr>
              <w:t>ad</w:t>
            </w:r>
            <w:proofErr w:type="spellEnd"/>
            <w:r w:rsidRPr="00AB4F6E">
              <w:rPr>
                <w:lang w:val="et-EE"/>
              </w:rPr>
              <w:t>) analüütik(</w:t>
            </w:r>
            <w:proofErr w:type="spellStart"/>
            <w:r w:rsidRPr="00AB4F6E">
              <w:rPr>
                <w:lang w:val="et-EE"/>
              </w:rPr>
              <w:t>ud</w:t>
            </w:r>
            <w:proofErr w:type="spellEnd"/>
            <w:r w:rsidRPr="00AB4F6E">
              <w:rPr>
                <w:lang w:val="et-EE"/>
              </w:rPr>
              <w:t>) kinnitab/kinnitavad, et siin viidatud võimalike huvide konfliktide olemasolust hoolimata kajastavad aruandes väljendatud seisukohad täpselt nende isiklikke seisukohti ettevõtete ja väärtpaberite kohta. Samuti kinnitab/kinnitavad analüütik(</w:t>
            </w:r>
            <w:proofErr w:type="spellStart"/>
            <w:r w:rsidRPr="00AB4F6E">
              <w:rPr>
                <w:lang w:val="et-EE"/>
              </w:rPr>
              <w:t>ud</w:t>
            </w:r>
            <w:proofErr w:type="spellEnd"/>
            <w:r w:rsidRPr="00AB4F6E">
              <w:rPr>
                <w:lang w:val="et-EE"/>
              </w:rPr>
              <w:t>), et ta/nad ei ole saanud, ei saa praegu ega ka tulevikus mingit otsest ega kaudset hüvitist aruandes sisalduvate seisukohtade väljendamise või konkreetse soovituse andmise eest.</w:t>
            </w:r>
          </w:p>
          <w:p w14:paraId="17BA57D8" w14:textId="77777777" w:rsidR="00864CE9" w:rsidRPr="00AB4F6E" w:rsidRDefault="00AB4F6E" w:rsidP="00E845E2">
            <w:pPr>
              <w:pStyle w:val="HeadingDisclaimer"/>
              <w:rPr>
                <w:lang w:val="et-EE"/>
              </w:rPr>
            </w:pPr>
            <w:r w:rsidRPr="00AB4F6E">
              <w:rPr>
                <w:lang w:val="et-EE"/>
              </w:rPr>
              <w:t>Vastutuse piirang</w:t>
            </w:r>
          </w:p>
          <w:p w14:paraId="62C8C8AB" w14:textId="77777777" w:rsidR="00AB4F6E" w:rsidRPr="00AB4F6E" w:rsidRDefault="00AB4F6E" w:rsidP="00AB4F6E">
            <w:pPr>
              <w:pStyle w:val="TextDisclaimer"/>
              <w:spacing w:before="60" w:after="0"/>
              <w:rPr>
                <w:lang w:val="et-EE"/>
              </w:rPr>
            </w:pPr>
            <w:r w:rsidRPr="00AB4F6E">
              <w:rPr>
                <w:lang w:val="et-EE"/>
              </w:rPr>
              <w:t>Kogu analüüsiaruandes olev teave, sealhulgas faktiandmed, on saadud ja kokku pandud heas usus, kasutades usaldusväärseks peetavaid allikaid. Swedbank ei kinnita ega taga siiski otseselt ega kaudselt aruande sisu terviklikkust ja täpsust, sellele ei tuleks toetuda kui autoriteetsele allikale ning see ei tohiks asendada teie enda mõistlikku, sõltumatut hinnangut. Swedbank soovib aruande saajatele meelde tuletada, et kapitaliturgudele investeerimine, nt siinses dokumendis kirjeldatud viisil, on seotud majanduslike riskidega, ning avaldused edasiste hinnangute kohta on seotud ebakindlusega. Kõik aruande saajad vastutavad selliste riskide eest ning otsuse tegemiseks soovitatakse neil täiendada olemasolevat teavet sellise materjaliga, mida peetakse vajalikuks, sealhulgas teadmistega kõnealuste finantsinstrumentide kohta ja finantsinstrumentide kauplemise nõuetega. Aruandes sisalduvad arvamused on üksnes analüütikute aruande koostamise hetkel kehtivad arvamused, mis võivad muutuda. Kui analüütiku arvamus muutub või ettevõtte kajastamise eest hakkab vastutama uus analüütik, kelle arvamus on teistsugune, püüab Swedbank avaldada sellekohase muudatuse (kuid ei kohustu seda tegema), arvestades eeskirjadest, kohalduvatest seadustest, Swedbanki sisekordadest või muudest asjaoludest tulenevaid piiranguid. Kui Swedbanki analüüsis kasutatud soovituste struktuur on teie jaoks ebaselge, tutvuge jaotisega „Soovituste struktuur“.</w:t>
            </w:r>
          </w:p>
          <w:p w14:paraId="4BC721BC" w14:textId="77777777" w:rsidR="00864CE9" w:rsidRPr="00AB4F6E" w:rsidRDefault="00AB4F6E" w:rsidP="00AB4F6E">
            <w:pPr>
              <w:pStyle w:val="TextDisclaimer"/>
              <w:spacing w:before="120" w:after="0"/>
              <w:rPr>
                <w:lang w:val="et-EE"/>
              </w:rPr>
            </w:pPr>
            <w:r w:rsidRPr="00AB4F6E">
              <w:rPr>
                <w:lang w:val="et-EE"/>
              </w:rPr>
              <w:t>Kohaldatavas õiguses lubatud ulatuses ei võta Swedbank endale mingit vastutust siinse aruande kasutamisest tekkiva otsese või kaudse kahju eest.</w:t>
            </w:r>
          </w:p>
          <w:p w14:paraId="31660C6E" w14:textId="77777777" w:rsidR="00864CE9" w:rsidRPr="00AB4F6E" w:rsidRDefault="00AB4F6E" w:rsidP="00E845E2">
            <w:pPr>
              <w:pStyle w:val="HeadingDisclaimer"/>
              <w:rPr>
                <w:lang w:val="et-EE"/>
              </w:rPr>
            </w:pPr>
            <w:r w:rsidRPr="00AB4F6E">
              <w:rPr>
                <w:lang w:val="et-EE"/>
              </w:rPr>
              <w:t>Huvide konfliktid</w:t>
            </w:r>
            <w:r w:rsidR="00581079">
              <w:rPr>
                <w:lang w:val="et-EE"/>
              </w:rPr>
              <w:t xml:space="preserve"> </w:t>
            </w:r>
          </w:p>
          <w:p w14:paraId="32F7975A" w14:textId="77777777" w:rsidR="00FA043C" w:rsidRPr="00AB4F6E" w:rsidRDefault="00AB4F6E" w:rsidP="00FA043C">
            <w:pPr>
              <w:pStyle w:val="TextDisclaimer"/>
              <w:spacing w:before="60" w:after="0"/>
              <w:rPr>
                <w:lang w:val="et-EE"/>
              </w:rPr>
            </w:pPr>
            <w:r w:rsidRPr="00AB4F6E">
              <w:rPr>
                <w:lang w:val="et-EE"/>
              </w:rPr>
              <w:t>Kõik analüüsiaruanded on koostatud Swedbanki poolt, seejuures on analüüsiaruannete koostamine eraldatud Hiina müüriga Swedbanki teistest tegevustest. Seega on analüüsiaruanded sõltumatud ja koostatud ainult avalikult kättesaadava teabe põhjal. Swedbank Baltics AS-i analüütikud omavad käesolevas aruandes nimetatud väärtpabereid, mis ei moodusta rohkem kui 5% käesolevas aruandes nimetatud ühegi ettevõtte aktsiakapitalist või hääleõigusest, kui ei ole märgitud teisiti.</w:t>
            </w:r>
          </w:p>
          <w:p w14:paraId="5F7624CC" w14:textId="77777777" w:rsidR="00441C64" w:rsidRPr="00AB4F6E" w:rsidRDefault="00441C64" w:rsidP="00FA043C">
            <w:pPr>
              <w:pStyle w:val="TextDisclaimer"/>
              <w:spacing w:before="120" w:after="0"/>
              <w:rPr>
                <w:lang w:val="et-EE"/>
              </w:rPr>
            </w:pPr>
          </w:p>
          <w:p w14:paraId="526E7C6D" w14:textId="77777777" w:rsidR="00441C64" w:rsidRPr="00AB4F6E" w:rsidRDefault="00441C64" w:rsidP="00441C64">
            <w:pPr>
              <w:jc w:val="right"/>
              <w:rPr>
                <w:rFonts w:eastAsia="Times New Roman" w:cs="Times New Roman"/>
                <w:sz w:val="2"/>
                <w:szCs w:val="2"/>
                <w:lang w:val="et-EE" w:eastAsia="et-EE"/>
              </w:rPr>
            </w:pPr>
          </w:p>
        </w:tc>
        <w:tc>
          <w:tcPr>
            <w:tcW w:w="403" w:type="dxa"/>
          </w:tcPr>
          <w:p w14:paraId="73A84506" w14:textId="77777777" w:rsidR="007156AA" w:rsidRPr="00AB4F6E" w:rsidRDefault="007156AA" w:rsidP="008B0B65">
            <w:pPr>
              <w:rPr>
                <w:rFonts w:eastAsia="Times New Roman" w:cs="Times New Roman"/>
                <w:sz w:val="2"/>
                <w:szCs w:val="2"/>
                <w:lang w:val="et-EE" w:eastAsia="et-EE"/>
              </w:rPr>
            </w:pPr>
          </w:p>
        </w:tc>
        <w:tc>
          <w:tcPr>
            <w:tcW w:w="4820" w:type="dxa"/>
          </w:tcPr>
          <w:p w14:paraId="196CF8CF" w14:textId="77777777" w:rsidR="00AB4F6E" w:rsidRPr="00AB4F6E" w:rsidRDefault="00AB4F6E" w:rsidP="00AB4F6E">
            <w:pPr>
              <w:pStyle w:val="TextDisclaimer"/>
              <w:spacing w:before="120" w:after="0"/>
              <w:rPr>
                <w:lang w:val="et-EE"/>
              </w:rPr>
            </w:pPr>
            <w:r w:rsidRPr="00AB4F6E">
              <w:rPr>
                <w:lang w:val="et-EE"/>
              </w:rPr>
              <w:t>Swedbanki töötajate tasude hulka võivad kuuluda vabalt määratavad preemiad, mis põhinevad Swedbanki kogutuludel, sealhulgas investeerimispanganduse tuludel, aga töötajad ei saa mitte mingisugust tasu konkreetsete investeerimispanganduse tehingute alusel.</w:t>
            </w:r>
          </w:p>
          <w:p w14:paraId="0491D9F8" w14:textId="77777777" w:rsidR="00864CE9" w:rsidRPr="00AB4F6E" w:rsidRDefault="00AB4F6E" w:rsidP="00AB4F6E">
            <w:pPr>
              <w:pStyle w:val="TextDisclaimer"/>
              <w:spacing w:before="120" w:after="0"/>
              <w:rPr>
                <w:lang w:val="et-EE"/>
              </w:rPr>
            </w:pPr>
            <w:r w:rsidRPr="00AB4F6E">
              <w:rPr>
                <w:lang w:val="et-EE"/>
              </w:rPr>
              <w:t>Swedbank ei saa analüüsitavalt ettevõttelt investeerimissoovituse tegemise eest mingit hüvitist ega sõlmi temaga kokkulepet investeerimissoovituse tegemiseks.</w:t>
            </w:r>
          </w:p>
          <w:p w14:paraId="6A63BE7B" w14:textId="77777777" w:rsidR="00864CE9" w:rsidRPr="00AB4F6E" w:rsidRDefault="00AB4F6E" w:rsidP="00E845E2">
            <w:pPr>
              <w:pStyle w:val="HeadingDisclaimer"/>
              <w:rPr>
                <w:lang w:val="et-EE"/>
              </w:rPr>
            </w:pPr>
            <w:r w:rsidRPr="00AB4F6E">
              <w:rPr>
                <w:lang w:val="et-EE"/>
              </w:rPr>
              <w:t>Avalikustatav ettevõtteid puudutav teave ja võimalikud huvide konfliktid</w:t>
            </w:r>
          </w:p>
          <w:p w14:paraId="0F8F6827" w14:textId="77777777" w:rsidR="00AB4F6E" w:rsidRPr="00AB4F6E" w:rsidRDefault="00AB4F6E" w:rsidP="00AB4F6E">
            <w:pPr>
              <w:pStyle w:val="TextDisclaimer"/>
              <w:spacing w:before="60" w:after="0"/>
              <w:rPr>
                <w:lang w:val="et-EE"/>
              </w:rPr>
            </w:pPr>
            <w:r w:rsidRPr="00AB4F6E">
              <w:rPr>
                <w:lang w:val="et-EE"/>
              </w:rPr>
              <w:t>Arvestades Swedbanki positsiooni oma turgudel, peaksid aruande saajad eeldama, et Swedbank võib praegu (või järgmise kolme kuu jooksul ja pärast seda) aruandes nimetatud ettevõtetele konfidentsiaalseid investeerimispanganduse teenuseid osutada või seda kaaluda ning et selliseid teenuseid puudutav leping, mille alusel Swedbank võis tasu saada, võis eelmise 12 kuu jooksul jõus olla.</w:t>
            </w:r>
          </w:p>
          <w:p w14:paraId="0B9B5020" w14:textId="77777777" w:rsidR="00864CE9" w:rsidRPr="00AB4F6E" w:rsidRDefault="00AB4F6E" w:rsidP="00AB4F6E">
            <w:pPr>
              <w:pStyle w:val="TextDisclaimer"/>
              <w:spacing w:before="120" w:after="0"/>
              <w:rPr>
                <w:lang w:val="et-EE"/>
              </w:rPr>
            </w:pPr>
            <w:r w:rsidRPr="00AB4F6E">
              <w:rPr>
                <w:lang w:val="et-EE"/>
              </w:rPr>
              <w:t>Aruande saajad peaksid arvestama ka sellega, et Swedbankil, tema juhtidel, töötajatel või tütarettevõtetel võis olla või nad on püüdnud saada positsioone või nõustamisülesandeid, mis puudutavad ettevõtete finantstehinguid, investeerimis- või äripangandust ja/või laenutegevust seoses aruandes käsitletud ettevõtete ja/või finantsinstrumentidega.</w:t>
            </w:r>
          </w:p>
          <w:p w14:paraId="605D98B1" w14:textId="77777777" w:rsidR="00FA043C" w:rsidRPr="00AB4F6E" w:rsidRDefault="00AB4F6E" w:rsidP="009877A7">
            <w:pPr>
              <w:pStyle w:val="HeadingDisclaimer"/>
              <w:spacing w:after="0"/>
              <w:rPr>
                <w:lang w:val="et-EE"/>
              </w:rPr>
            </w:pPr>
            <w:r w:rsidRPr="00AB4F6E">
              <w:rPr>
                <w:lang w:val="et-EE"/>
              </w:rPr>
              <w:t>Avalikustamise kontrollnimekiri – võimalikud huvide konfliktid</w:t>
            </w:r>
          </w:p>
          <w:sdt>
            <w:sdtPr>
              <w:rPr>
                <w:noProof/>
                <w:color w:val="000000"/>
                <w:lang w:val="et-EE"/>
              </w:rPr>
              <w:tag w:val="Partners,OId-2143882405,DocTag742704752,Template_disc_eq_baltics_est.docx"/>
              <w:id w:val="-2143882405"/>
              <w:lock w:val="sdtLocked"/>
            </w:sdtPr>
            <w:sdtEndPr/>
            <w:sdtContent>
              <w:p w14:paraId="01B79991" w14:textId="77777777" w:rsidR="00FA043C" w:rsidRPr="00AB4F6E" w:rsidRDefault="00FA043C" w:rsidP="00BF6063">
                <w:pPr>
                  <w:pStyle w:val="HeadingDisclaimer"/>
                  <w:rPr>
                    <w:lang w:val="et-EE"/>
                  </w:rPr>
                </w:pPr>
                <w:r w:rsidRPr="00AB4F6E">
                  <w:rPr>
                    <w:noProof/>
                    <w:color w:val="000000"/>
                    <w:lang w:val="et-EE"/>
                  </w:rPr>
                  <w:drawing>
                    <wp:inline distT="0" distB="0" distL="0" distR="0" wp14:anchorId="185B95F2" wp14:editId="0C9418EB">
                      <wp:extent cx="3049270" cy="247675"/>
                      <wp:effectExtent l="0" t="0" r="0" b="0"/>
                      <wp:docPr id="541" name="tmp_7264_ff9b2ba7-1fd7-4025-af50-1365b87f5bfd387.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1" name="tmp_7264_ff9b2ba7-1fd7-4025-af50-1365b87f5bfd387.emf"/>
                              <pic:cNvPicPr/>
                            </pic:nvPicPr>
                            <pic:blipFill>
                              <a:blip r:embed="rId19" cstate="print"/>
                              <a:stretch>
                                <a:fillRect/>
                              </a:stretch>
                            </pic:blipFill>
                            <pic:spPr>
                              <a:xfrm>
                                <a:off x="0" y="0"/>
                                <a:ext cx="3049270" cy="247675"/>
                              </a:xfrm>
                              <a:prstGeom prst="rect">
                                <a:avLst/>
                              </a:prstGeom>
                            </pic:spPr>
                          </pic:pic>
                        </a:graphicData>
                      </a:graphic>
                    </wp:inline>
                  </w:drawing>
                </w:r>
              </w:p>
            </w:sdtContent>
          </w:sdt>
          <w:p w14:paraId="7B8B0C4A" w14:textId="77777777" w:rsidR="00AA4C1A" w:rsidRPr="00AB4F6E" w:rsidRDefault="00AB4F6E" w:rsidP="00AA4C1A">
            <w:pPr>
              <w:pStyle w:val="HeadingDisclaimer"/>
              <w:rPr>
                <w:b w:val="0"/>
                <w:sz w:val="14"/>
                <w:szCs w:val="14"/>
                <w:lang w:val="et-EE"/>
              </w:rPr>
            </w:pPr>
            <w:r w:rsidRPr="00AB4F6E">
              <w:rPr>
                <w:bCs/>
                <w:sz w:val="14"/>
                <w:szCs w:val="14"/>
                <w:lang w:val="et-EE"/>
              </w:rPr>
              <w:t>1.</w:t>
            </w:r>
            <w:r w:rsidRPr="00AB4F6E">
              <w:rPr>
                <w:b w:val="0"/>
                <w:sz w:val="14"/>
                <w:szCs w:val="14"/>
                <w:lang w:val="et-EE"/>
              </w:rPr>
              <w:t xml:space="preserve"> Swedbank AB (Rootsi) grupi ettevõtetele (Swedbank grupp) kuulub või nad omavad või kontrollivad 1% või rohkem selle ettevõtte emiteeritud aktsiakapitalist. </w:t>
            </w:r>
            <w:r w:rsidRPr="00AB4F6E">
              <w:rPr>
                <w:bCs/>
                <w:sz w:val="14"/>
                <w:szCs w:val="14"/>
                <w:lang w:val="et-EE"/>
              </w:rPr>
              <w:t>2.</w:t>
            </w:r>
            <w:r w:rsidRPr="00AB4F6E">
              <w:rPr>
                <w:b w:val="0"/>
                <w:sz w:val="14"/>
                <w:szCs w:val="14"/>
                <w:lang w:val="et-EE"/>
              </w:rPr>
              <w:t xml:space="preserve"> Ettevõte või selle suuraktsionär omab otseselt või kaudselt vähemalt 5% või rohkem Swedbank grupi emiteeritud aktsiakapitalist või kontrollib seda (ei kehti Swedbank Baltics AS kohta). </w:t>
            </w:r>
            <w:r w:rsidRPr="00AB4F6E">
              <w:rPr>
                <w:bCs/>
                <w:sz w:val="14"/>
                <w:szCs w:val="14"/>
                <w:lang w:val="et-EE"/>
              </w:rPr>
              <w:t>3.</w:t>
            </w:r>
            <w:r w:rsidRPr="00AB4F6E">
              <w:rPr>
                <w:b w:val="0"/>
                <w:sz w:val="14"/>
                <w:szCs w:val="14"/>
                <w:lang w:val="et-EE"/>
              </w:rPr>
              <w:t xml:space="preserve"> Swedbank grupil on konkreetse ettevõttega avalikke lõpetamata või lõpetatud investeerimispanganduse alaseid teenussuhteid. </w:t>
            </w:r>
            <w:r>
              <w:rPr>
                <w:b w:val="0"/>
                <w:sz w:val="14"/>
                <w:szCs w:val="14"/>
                <w:lang w:val="et-EE"/>
              </w:rPr>
              <w:br/>
            </w:r>
            <w:r w:rsidRPr="00AB4F6E">
              <w:rPr>
                <w:bCs/>
                <w:sz w:val="14"/>
                <w:szCs w:val="14"/>
                <w:lang w:val="et-EE"/>
              </w:rPr>
              <w:t>4.</w:t>
            </w:r>
            <w:r w:rsidRPr="00AB4F6E">
              <w:rPr>
                <w:b w:val="0"/>
                <w:sz w:val="14"/>
                <w:szCs w:val="14"/>
                <w:lang w:val="et-EE"/>
              </w:rPr>
              <w:t xml:space="preserve"> Swedbank grupil on pikk netopositsioon, mis ületab 0,5% ettevõtte emiteeritud koguaktsiakapitalist. </w:t>
            </w:r>
            <w:r w:rsidRPr="00AB4F6E">
              <w:rPr>
                <w:bCs/>
                <w:sz w:val="14"/>
                <w:szCs w:val="14"/>
                <w:lang w:val="et-EE"/>
              </w:rPr>
              <w:t xml:space="preserve">5. </w:t>
            </w:r>
            <w:r w:rsidRPr="00AB4F6E">
              <w:rPr>
                <w:b w:val="0"/>
                <w:sz w:val="14"/>
                <w:szCs w:val="14"/>
                <w:lang w:val="et-EE"/>
              </w:rPr>
              <w:t xml:space="preserve">Swedbank grupil on lühike netopositsioon, mis ületab 0,5% ettevõtte emiteeritud koguaktsiakapitalist. </w:t>
            </w:r>
            <w:r w:rsidRPr="00AB4F6E">
              <w:rPr>
                <w:bCs/>
                <w:sz w:val="14"/>
                <w:szCs w:val="14"/>
                <w:lang w:val="et-EE"/>
              </w:rPr>
              <w:t xml:space="preserve">6. </w:t>
            </w:r>
            <w:r w:rsidRPr="00AB4F6E">
              <w:rPr>
                <w:b w:val="0"/>
                <w:sz w:val="14"/>
                <w:szCs w:val="14"/>
                <w:lang w:val="et-EE"/>
              </w:rPr>
              <w:t>Swedbank grupp on emitendi finantsinstrumentide turutegija.</w:t>
            </w:r>
          </w:p>
          <w:p w14:paraId="20637111" w14:textId="77777777" w:rsidR="00864CE9" w:rsidRPr="00AB4F6E" w:rsidRDefault="00AB4F6E" w:rsidP="00BF6063">
            <w:pPr>
              <w:pStyle w:val="HeadingDisclaimer"/>
              <w:rPr>
                <w:lang w:val="et-EE"/>
              </w:rPr>
            </w:pPr>
            <w:r w:rsidRPr="00AB4F6E">
              <w:rPr>
                <w:lang w:val="et-EE"/>
              </w:rPr>
              <w:t>Kavandatud uuendused</w:t>
            </w:r>
          </w:p>
          <w:p w14:paraId="21F55F3C" w14:textId="77777777" w:rsidR="00864CE9" w:rsidRPr="00AB4F6E" w:rsidRDefault="00AB4F6E" w:rsidP="00BF6063">
            <w:pPr>
              <w:pStyle w:val="TextDisclaimer"/>
              <w:spacing w:before="60" w:after="0"/>
              <w:rPr>
                <w:lang w:val="et-EE"/>
              </w:rPr>
            </w:pPr>
            <w:r w:rsidRPr="00AB4F6E">
              <w:rPr>
                <w:lang w:val="et-EE"/>
              </w:rPr>
              <w:t>Swedbanki poolt jälgitava ettevõtte kohta tehtavat investeerimis-soovitust uuendatakse tavaliselt siis, kui ettevõte avaldab oma vahearuande. Uuendus tehakse pärast aruande avaldamist nii kiiresti, kui on asjaolusid arvestades võimalik. Teatud juhtudel võidakse soovitust uuendada asjaomase aruande avaldamisele eelnevatel päevadel. Vajaduse korral – näiteks kui ettevõttel on erakorralisi uudiseid – võidakse investeerimissoovitust muuta ka aruandekuu-päevade vahelisel ajal.</w:t>
            </w:r>
          </w:p>
          <w:p w14:paraId="5D535444" w14:textId="77777777" w:rsidR="00864CE9" w:rsidRPr="00AB4F6E" w:rsidRDefault="00AB4F6E" w:rsidP="00BF6063">
            <w:pPr>
              <w:pStyle w:val="HeadingDisclaimer"/>
              <w:rPr>
                <w:lang w:val="et-EE"/>
              </w:rPr>
            </w:pPr>
            <w:r w:rsidRPr="00AB4F6E">
              <w:rPr>
                <w:lang w:val="et-EE"/>
              </w:rPr>
              <w:t>Taasesitamine ja levitamine</w:t>
            </w:r>
          </w:p>
          <w:p w14:paraId="60D49BE1" w14:textId="77777777" w:rsidR="00A42259" w:rsidRPr="00AB4F6E" w:rsidRDefault="00AB4F6E" w:rsidP="00BF6063">
            <w:pPr>
              <w:pStyle w:val="TextDisclaimer"/>
              <w:spacing w:before="60" w:after="0"/>
              <w:rPr>
                <w:lang w:val="et-EE"/>
              </w:rPr>
            </w:pPr>
            <w:r w:rsidRPr="00AB4F6E">
              <w:rPr>
                <w:lang w:val="et-EE"/>
              </w:rPr>
              <w:t>Siinset materjali ei tohi taasesitada ilma Swedbanki loata. Aruannet ei tohi levitada füüsilistele ega juriidilistele isikutele, kes on sellise riigi kodanikud või kelle elu- või asukoht on riigis, kus aruande levitamine ei ole kehtivate õigusaktide või muude otsuste kohaselt lubatud.</w:t>
            </w:r>
          </w:p>
          <w:p w14:paraId="576CE526" w14:textId="77777777" w:rsidR="007156AA" w:rsidRPr="00AB4F6E" w:rsidRDefault="007156AA" w:rsidP="008B0B65">
            <w:pPr>
              <w:rPr>
                <w:rFonts w:eastAsia="Times New Roman" w:cs="Times New Roman"/>
                <w:sz w:val="2"/>
                <w:szCs w:val="2"/>
                <w:lang w:val="et-EE" w:eastAsia="et-EE"/>
              </w:rPr>
            </w:pPr>
          </w:p>
        </w:tc>
      </w:tr>
      <w:bookmarkEnd w:id="0"/>
    </w:tbl>
    <w:p w14:paraId="15516069" w14:textId="77777777" w:rsidR="00BA3B01" w:rsidRPr="00AB4F6E" w:rsidRDefault="00BA3B01" w:rsidP="008B0B65">
      <w:pPr>
        <w:spacing w:after="0" w:line="240" w:lineRule="auto"/>
        <w:rPr>
          <w:rFonts w:eastAsia="Times New Roman" w:cs="Times New Roman"/>
          <w:sz w:val="2"/>
          <w:szCs w:val="2"/>
          <w:lang w:val="et-EE" w:eastAsia="et-EE"/>
        </w:rPr>
      </w:pPr>
    </w:p>
    <w:sectPr w:rsidR="00BA3B01" w:rsidRPr="00AB4F6E" w:rsidSect="00441C64">
      <w:headerReference w:type="even" r:id="rId20"/>
      <w:headerReference w:type="default" r:id="rId21"/>
      <w:footerReference w:type="even" r:id="rId22"/>
      <w:footerReference w:type="default" r:id="rId23"/>
      <w:headerReference w:type="first" r:id="rId24"/>
      <w:footerReference w:type="first" r:id="rId25"/>
      <w:pgSz w:w="11906" w:h="16838" w:code="9"/>
      <w:pgMar w:top="907" w:right="1195" w:bottom="1195" w:left="907" w:header="706" w:footer="706"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90AC412" w14:textId="77777777" w:rsidR="008A0EAB" w:rsidRDefault="008A0EAB" w:rsidP="004D4906">
      <w:pPr>
        <w:spacing w:after="0" w:line="240" w:lineRule="auto"/>
      </w:pPr>
      <w:r>
        <w:separator/>
      </w:r>
    </w:p>
  </w:endnote>
  <w:endnote w:type="continuationSeparator" w:id="0">
    <w:p w14:paraId="573B14B4" w14:textId="77777777" w:rsidR="008A0EAB" w:rsidRDefault="008A0EAB" w:rsidP="004D4906">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Swedbank Sans Regular">
    <w:panose1 w:val="02020503050405020304"/>
    <w:charset w:val="BA"/>
    <w:family w:val="roman"/>
    <w:pitch w:val="variable"/>
    <w:sig w:usb0="00000207" w:usb1="00000000" w:usb2="00000000" w:usb3="00000000" w:csb0="00000097"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Batang">
    <w:altName w:val="바탕"/>
    <w:panose1 w:val="02030600000101010101"/>
    <w:charset w:val="81"/>
    <w:family w:val="roman"/>
    <w:pitch w:val="variable"/>
    <w:sig w:usb0="B00002AF" w:usb1="69D77CFB" w:usb2="00000030" w:usb3="00000000" w:csb0="0008009F" w:csb1="00000000"/>
  </w:font>
  <w:font w:name="Myriad-Italic">
    <w:altName w:val="Times New Roman"/>
    <w:charset w:val="00"/>
    <w:family w:val="auto"/>
    <w:pitch w:val="variable"/>
    <w:sig w:usb0="00000001" w:usb1="1000004A" w:usb2="00000000" w:usb3="00000000" w:csb0="00000111" w:csb1="00000000"/>
  </w:font>
  <w:font w:name="Generis Sans Com">
    <w:altName w:val="Arial"/>
    <w:charset w:val="00"/>
    <w:family w:val="swiss"/>
    <w:pitch w:val="variable"/>
    <w:sig w:usb0="800000AF" w:usb1="5000204A" w:usb2="00000000" w:usb3="00000000" w:csb0="0000009B" w:csb1="00000000"/>
  </w:font>
  <w:font w:name="Swedbank Sans Bold">
    <w:panose1 w:val="02020803050405020304"/>
    <w:charset w:val="BA"/>
    <w:family w:val="roman"/>
    <w:pitch w:val="variable"/>
    <w:sig w:usb0="00000207" w:usb1="00000000" w:usb2="00000000" w:usb3="00000000" w:csb0="00000097"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1E50AC" w14:textId="77777777" w:rsidR="002D3DAB" w:rsidRDefault="002D3DA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1006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470"/>
      <w:gridCol w:w="4608"/>
      <w:gridCol w:w="1987"/>
    </w:tblGrid>
    <w:tr w:rsidR="00931278" w:rsidRPr="0074193A" w14:paraId="4B94C04A" w14:textId="77777777" w:rsidTr="00AB4F6E">
      <w:trPr>
        <w:trHeight w:val="144"/>
      </w:trPr>
      <w:tc>
        <w:tcPr>
          <w:tcW w:w="3470" w:type="dxa"/>
        </w:tcPr>
        <w:bookmarkStart w:id="1" w:name="_Hlk82038519"/>
        <w:p w14:paraId="60A732DB" w14:textId="77777777" w:rsidR="00931278" w:rsidRPr="0074193A" w:rsidRDefault="00931278" w:rsidP="00931278">
          <w:pPr>
            <w:pStyle w:val="DiscFooter"/>
            <w:rPr>
              <w:lang w:val="et-EE"/>
            </w:rPr>
          </w:pPr>
          <w:r w:rsidRPr="0074193A">
            <w:rPr>
              <w:lang w:val="et-EE"/>
            </w:rPr>
            <w:fldChar w:fldCharType="begin"/>
          </w:r>
          <w:r w:rsidRPr="0074193A">
            <w:rPr>
              <w:lang w:val="et-EE"/>
            </w:rPr>
            <w:instrText xml:space="preserve"> DATE  \@ "MMMM d, yyyy"  \* MERGEFORMAT </w:instrText>
          </w:r>
          <w:r w:rsidRPr="0074193A">
            <w:rPr>
              <w:lang w:val="et-EE"/>
            </w:rPr>
            <w:fldChar w:fldCharType="separate"/>
          </w:r>
          <w:r w:rsidR="003B3F5E">
            <w:rPr>
              <w:noProof/>
              <w:lang w:val="et-EE"/>
            </w:rPr>
            <w:t>mai 6, 2026</w:t>
          </w:r>
          <w:r w:rsidRPr="0074193A">
            <w:rPr>
              <w:lang w:val="et-EE"/>
            </w:rPr>
            <w:fldChar w:fldCharType="end"/>
          </w:r>
        </w:p>
      </w:tc>
      <w:tc>
        <w:tcPr>
          <w:tcW w:w="4608" w:type="dxa"/>
        </w:tcPr>
        <w:p w14:paraId="0956F612" w14:textId="77777777" w:rsidR="00931278" w:rsidRPr="0074193A" w:rsidRDefault="00931278" w:rsidP="00931278">
          <w:pPr>
            <w:pStyle w:val="DiscFooter"/>
            <w:rPr>
              <w:lang w:val="et-EE"/>
            </w:rPr>
          </w:pPr>
        </w:p>
      </w:tc>
      <w:tc>
        <w:tcPr>
          <w:tcW w:w="1987" w:type="dxa"/>
        </w:tcPr>
        <w:p w14:paraId="682AC357" w14:textId="77777777" w:rsidR="00931278" w:rsidRPr="0074193A" w:rsidRDefault="0074193A" w:rsidP="00931278">
          <w:pPr>
            <w:pStyle w:val="FooterRight"/>
            <w:rPr>
              <w:lang w:val="et-EE"/>
            </w:rPr>
          </w:pPr>
          <w:r>
            <w:rPr>
              <w:lang w:val="et-EE"/>
            </w:rPr>
            <w:t>lk</w:t>
          </w:r>
          <w:r w:rsidR="00931278" w:rsidRPr="0074193A">
            <w:rPr>
              <w:lang w:val="et-EE"/>
            </w:rPr>
            <w:t xml:space="preserve"> </w:t>
          </w:r>
          <w:r w:rsidR="00931278" w:rsidRPr="0074193A">
            <w:rPr>
              <w:lang w:val="et-EE"/>
            </w:rPr>
            <w:fldChar w:fldCharType="begin"/>
          </w:r>
          <w:r w:rsidR="00931278" w:rsidRPr="0074193A">
            <w:rPr>
              <w:lang w:val="et-EE"/>
            </w:rPr>
            <w:instrText xml:space="preserve"> PAGE  \* Arabic  \* MERGEFORMAT </w:instrText>
          </w:r>
          <w:r w:rsidR="00931278" w:rsidRPr="0074193A">
            <w:rPr>
              <w:lang w:val="et-EE"/>
            </w:rPr>
            <w:fldChar w:fldCharType="separate"/>
          </w:r>
          <w:r w:rsidR="00931278" w:rsidRPr="0074193A">
            <w:rPr>
              <w:lang w:val="et-EE"/>
            </w:rPr>
            <w:t>1</w:t>
          </w:r>
          <w:r w:rsidR="00931278" w:rsidRPr="0074193A">
            <w:rPr>
              <w:lang w:val="et-EE"/>
            </w:rPr>
            <w:fldChar w:fldCharType="end"/>
          </w:r>
          <w:r w:rsidR="00441C64" w:rsidRPr="0074193A">
            <w:rPr>
              <w:lang w:val="et-EE"/>
            </w:rPr>
            <w:t>/</w:t>
          </w:r>
          <w:r w:rsidR="00AD2BB3" w:rsidRPr="0074193A">
            <w:rPr>
              <w:lang w:val="et-EE"/>
            </w:rPr>
            <w:fldChar w:fldCharType="begin"/>
          </w:r>
          <w:r w:rsidR="00AD2BB3" w:rsidRPr="0074193A">
            <w:rPr>
              <w:lang w:val="et-EE"/>
            </w:rPr>
            <w:instrText xml:space="preserve"> NUMPAGES  \* Arabic  \* MERGEFORMAT </w:instrText>
          </w:r>
          <w:r w:rsidR="00AD2BB3" w:rsidRPr="0074193A">
            <w:rPr>
              <w:lang w:val="et-EE"/>
            </w:rPr>
            <w:fldChar w:fldCharType="separate"/>
          </w:r>
          <w:r w:rsidR="00931278" w:rsidRPr="0074193A">
            <w:rPr>
              <w:lang w:val="et-EE"/>
            </w:rPr>
            <w:t>2</w:t>
          </w:r>
          <w:r w:rsidR="00AD2BB3" w:rsidRPr="0074193A">
            <w:rPr>
              <w:lang w:val="et-EE"/>
            </w:rPr>
            <w:fldChar w:fldCharType="end"/>
          </w:r>
        </w:p>
      </w:tc>
    </w:tr>
    <w:tr w:rsidR="00931278" w:rsidRPr="0074193A" w14:paraId="6806028C" w14:textId="77777777" w:rsidTr="00AB4F6E">
      <w:trPr>
        <w:trHeight w:val="144"/>
      </w:trPr>
      <w:tc>
        <w:tcPr>
          <w:tcW w:w="3470" w:type="dxa"/>
        </w:tcPr>
        <w:p w14:paraId="24A1AF00" w14:textId="77777777" w:rsidR="00931278" w:rsidRPr="0074193A" w:rsidRDefault="00931278" w:rsidP="00931278">
          <w:pPr>
            <w:pStyle w:val="DiscFooter"/>
            <w:rPr>
              <w:lang w:val="et-EE"/>
            </w:rPr>
          </w:pPr>
        </w:p>
      </w:tc>
      <w:tc>
        <w:tcPr>
          <w:tcW w:w="4608" w:type="dxa"/>
        </w:tcPr>
        <w:p w14:paraId="69C35DDA" w14:textId="77777777" w:rsidR="00931278" w:rsidRPr="0074193A" w:rsidRDefault="00931278" w:rsidP="00931278">
          <w:pPr>
            <w:pStyle w:val="DiscFooter"/>
            <w:spacing w:before="40"/>
            <w:rPr>
              <w:lang w:val="et-EE"/>
            </w:rPr>
          </w:pPr>
        </w:p>
      </w:tc>
      <w:tc>
        <w:tcPr>
          <w:tcW w:w="1987" w:type="dxa"/>
        </w:tcPr>
        <w:p w14:paraId="06F45FA5" w14:textId="77777777" w:rsidR="00931278" w:rsidRPr="0074193A" w:rsidRDefault="00931278" w:rsidP="00931278">
          <w:pPr>
            <w:pStyle w:val="FooterRight"/>
            <w:rPr>
              <w:lang w:val="et-EE"/>
            </w:rPr>
          </w:pPr>
        </w:p>
      </w:tc>
    </w:tr>
    <w:bookmarkEnd w:id="1"/>
  </w:tbl>
  <w:p w14:paraId="499CAB3F" w14:textId="77777777" w:rsidR="00931278" w:rsidRPr="00931278" w:rsidRDefault="00931278">
    <w:pPr>
      <w:pStyle w:val="Footer"/>
      <w:rPr>
        <w:sz w:val="2"/>
        <w:szCs w:val="2"/>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904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470"/>
      <w:gridCol w:w="3701"/>
      <w:gridCol w:w="1872"/>
    </w:tblGrid>
    <w:tr w:rsidR="00931278" w14:paraId="6EA57ACA" w14:textId="77777777" w:rsidTr="004F60D9">
      <w:trPr>
        <w:trHeight w:val="144"/>
      </w:trPr>
      <w:tc>
        <w:tcPr>
          <w:tcW w:w="3470" w:type="dxa"/>
        </w:tcPr>
        <w:p w14:paraId="0BCF5B6D" w14:textId="77777777" w:rsidR="00931278" w:rsidRPr="00274DF7" w:rsidRDefault="00931278" w:rsidP="00931278">
          <w:pPr>
            <w:pStyle w:val="DiscFooter"/>
          </w:pPr>
          <w:r>
            <w:rPr>
              <w:lang w:val="lv-LV"/>
            </w:rPr>
            <w:fldChar w:fldCharType="begin"/>
          </w:r>
          <w:r w:rsidRPr="00931278">
            <w:rPr>
              <w:lang w:val="lv-LV"/>
            </w:rPr>
            <w:instrText xml:space="preserve"> DATE  \@ "MMMM d, yyyy"  \* MERGEFORMAT </w:instrText>
          </w:r>
          <w:r>
            <w:rPr>
              <w:lang w:val="lv-LV"/>
            </w:rPr>
            <w:fldChar w:fldCharType="separate"/>
          </w:r>
          <w:r w:rsidR="003B3F5E">
            <w:rPr>
              <w:noProof/>
              <w:lang w:val="lv-LV"/>
            </w:rPr>
            <w:t>maijs</w:t>
          </w:r>
          <w:r w:rsidR="003B3F5E" w:rsidRPr="003B3F5E">
            <w:rPr>
              <w:noProof/>
            </w:rPr>
            <w:t xml:space="preserve"> 6, 2026</w:t>
          </w:r>
          <w:r>
            <w:fldChar w:fldCharType="end"/>
          </w:r>
        </w:p>
      </w:tc>
      <w:tc>
        <w:tcPr>
          <w:tcW w:w="3701" w:type="dxa"/>
        </w:tcPr>
        <w:p w14:paraId="2CF31813" w14:textId="77777777" w:rsidR="00931278" w:rsidRPr="00FF27F6" w:rsidRDefault="00931278" w:rsidP="00931278">
          <w:pPr>
            <w:pStyle w:val="DiscFooter"/>
          </w:pPr>
        </w:p>
      </w:tc>
      <w:tc>
        <w:tcPr>
          <w:tcW w:w="1872" w:type="dxa"/>
        </w:tcPr>
        <w:p w14:paraId="04EF6294" w14:textId="77777777" w:rsidR="00931278" w:rsidRPr="00087737" w:rsidRDefault="00931278" w:rsidP="00931278">
          <w:pPr>
            <w:pStyle w:val="FooterRight"/>
          </w:pPr>
          <w:r w:rsidRPr="00087737">
            <w:t xml:space="preserve">Page </w:t>
          </w:r>
          <w:r w:rsidRPr="00087737">
            <w:fldChar w:fldCharType="begin"/>
          </w:r>
          <w:r w:rsidRPr="00087737">
            <w:instrText xml:space="preserve"> PAGE  \* Arabic  \* MERGEFORMAT </w:instrText>
          </w:r>
          <w:r w:rsidRPr="00087737">
            <w:fldChar w:fldCharType="separate"/>
          </w:r>
          <w:r w:rsidRPr="00087737">
            <w:t>1</w:t>
          </w:r>
          <w:r w:rsidRPr="00087737">
            <w:fldChar w:fldCharType="end"/>
          </w:r>
          <w:r w:rsidRPr="00087737">
            <w:t xml:space="preserve"> of </w:t>
          </w:r>
          <w:fldSimple w:instr=" NUMPAGES  \* Arabic  \* MERGEFORMAT ">
            <w:r w:rsidRPr="00087737">
              <w:t>2</w:t>
            </w:r>
          </w:fldSimple>
        </w:p>
      </w:tc>
    </w:tr>
    <w:tr w:rsidR="00931278" w14:paraId="38FED240" w14:textId="77777777" w:rsidTr="004F60D9">
      <w:trPr>
        <w:trHeight w:val="144"/>
      </w:trPr>
      <w:tc>
        <w:tcPr>
          <w:tcW w:w="3470" w:type="dxa"/>
        </w:tcPr>
        <w:p w14:paraId="5D648BF8" w14:textId="77777777" w:rsidR="00931278" w:rsidRDefault="00931278" w:rsidP="00931278">
          <w:pPr>
            <w:pStyle w:val="DiscFooter"/>
            <w:rPr>
              <w:lang w:val="et-EE"/>
            </w:rPr>
          </w:pPr>
        </w:p>
      </w:tc>
      <w:tc>
        <w:tcPr>
          <w:tcW w:w="3701" w:type="dxa"/>
        </w:tcPr>
        <w:p w14:paraId="755A9B35" w14:textId="77777777" w:rsidR="00931278" w:rsidRPr="00FF27F6" w:rsidRDefault="00931278" w:rsidP="00931278">
          <w:pPr>
            <w:pStyle w:val="DiscFooter"/>
          </w:pPr>
        </w:p>
      </w:tc>
      <w:tc>
        <w:tcPr>
          <w:tcW w:w="1872" w:type="dxa"/>
        </w:tcPr>
        <w:p w14:paraId="30013299" w14:textId="77777777" w:rsidR="00931278" w:rsidRPr="00087737" w:rsidRDefault="00931278" w:rsidP="00931278">
          <w:pPr>
            <w:pStyle w:val="FooterRight"/>
          </w:pPr>
        </w:p>
      </w:tc>
    </w:tr>
  </w:tbl>
  <w:p w14:paraId="22D4C3B5" w14:textId="77777777" w:rsidR="00A42259" w:rsidRDefault="00A42259">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9A206F9" w14:textId="77777777" w:rsidR="008A0EAB" w:rsidRDefault="008A0EAB" w:rsidP="004D4906">
      <w:pPr>
        <w:spacing w:after="0" w:line="240" w:lineRule="auto"/>
      </w:pPr>
      <w:r>
        <w:separator/>
      </w:r>
    </w:p>
  </w:footnote>
  <w:footnote w:type="continuationSeparator" w:id="0">
    <w:p w14:paraId="3723CDEE" w14:textId="77777777" w:rsidR="008A0EAB" w:rsidRDefault="008A0EAB" w:rsidP="004D4906">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0ECF3A" w14:textId="77777777" w:rsidR="002D3DAB" w:rsidRDefault="002D3DAB">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3FD651" w14:textId="77777777" w:rsidR="00FF089E" w:rsidRPr="00FF089E" w:rsidRDefault="00FF089E" w:rsidP="00FF089E">
    <w:pPr>
      <w:pStyle w:val="Header"/>
      <w:rPr>
        <w:sz w:val="16"/>
        <w:szCs w:val="16"/>
        <w:lang w:val="en-US"/>
      </w:rPr>
    </w:pPr>
    <w:r>
      <w:rPr>
        <w:sz w:val="16"/>
        <w:szCs w:val="16"/>
        <w:lang w:val="en-US"/>
      </w:rP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7356C2" w14:textId="77777777" w:rsidR="002D3DAB" w:rsidRDefault="002D3DA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ED251DB"/>
    <w:multiLevelType w:val="hybridMultilevel"/>
    <w:tmpl w:val="F926D3E2"/>
    <w:lvl w:ilvl="0" w:tplc="A970C032">
      <w:start w:val="1"/>
      <w:numFmt w:val="bullet"/>
      <w:lvlText w:val="•"/>
      <w:lvlJc w:val="left"/>
      <w:pPr>
        <w:ind w:left="360" w:hanging="360"/>
      </w:pPr>
      <w:rPr>
        <w:rFonts w:ascii="Arial" w:hAnsi="Arial" w:hint="default"/>
        <w:color w:val="003366"/>
        <w:sz w:val="24"/>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19CC5FFB"/>
    <w:multiLevelType w:val="hybridMultilevel"/>
    <w:tmpl w:val="6DB069E8"/>
    <w:lvl w:ilvl="0" w:tplc="0D945D12">
      <w:start w:val="1"/>
      <w:numFmt w:val="bullet"/>
      <w:lvlText w:val=""/>
      <w:lvlJc w:val="left"/>
      <w:pPr>
        <w:ind w:left="720" w:hanging="360"/>
      </w:pPr>
      <w:rPr>
        <w:rFonts w:ascii="Symbol" w:hAnsi="Symbol" w:hint="default"/>
        <w:color w:val="FF660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35024D07"/>
    <w:multiLevelType w:val="hybridMultilevel"/>
    <w:tmpl w:val="C30637D4"/>
    <w:lvl w:ilvl="0" w:tplc="35A681A8">
      <w:start w:val="1"/>
      <w:numFmt w:val="bullet"/>
      <w:pStyle w:val="Frontbullets-RMS"/>
      <w:lvlText w:val=""/>
      <w:lvlJc w:val="left"/>
      <w:pPr>
        <w:ind w:left="360" w:hanging="360"/>
      </w:pPr>
      <w:rPr>
        <w:rFonts w:ascii="Symbol" w:hAnsi="Symbol" w:hint="default"/>
        <w:color w:val="FF6600"/>
      </w:rPr>
    </w:lvl>
    <w:lvl w:ilvl="1" w:tplc="041D0003" w:tentative="1">
      <w:start w:val="1"/>
      <w:numFmt w:val="bullet"/>
      <w:lvlText w:val="o"/>
      <w:lvlJc w:val="left"/>
      <w:pPr>
        <w:ind w:left="1080" w:hanging="360"/>
      </w:pPr>
      <w:rPr>
        <w:rFonts w:ascii="Courier New" w:hAnsi="Courier New" w:cs="Courier New"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cs="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cs="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3" w15:restartNumberingAfterBreak="0">
    <w:nsid w:val="412978CC"/>
    <w:multiLevelType w:val="hybridMultilevel"/>
    <w:tmpl w:val="13FCEDA4"/>
    <w:lvl w:ilvl="0" w:tplc="CED411A6">
      <w:start w:val="1"/>
      <w:numFmt w:val="bullet"/>
      <w:pStyle w:val="CRBulletDisclaimer"/>
      <w:lvlText w:val=""/>
      <w:lvlJc w:val="left"/>
      <w:pPr>
        <w:ind w:left="720" w:hanging="360"/>
      </w:pPr>
      <w:rPr>
        <w:rFonts w:ascii="Wingdings" w:hAnsi="Wingdings" w:hint="default"/>
        <w:color w:val="E36C0A"/>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5EAD5398"/>
    <w:multiLevelType w:val="hybridMultilevel"/>
    <w:tmpl w:val="69C637BA"/>
    <w:lvl w:ilvl="0" w:tplc="497A3002">
      <w:start w:val="1"/>
      <w:numFmt w:val="bullet"/>
      <w:pStyle w:val="Bulletsbody"/>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67190322"/>
    <w:multiLevelType w:val="multilevel"/>
    <w:tmpl w:val="CE82EC5C"/>
    <w:lvl w:ilvl="0">
      <w:start w:val="1"/>
      <w:numFmt w:val="decimal"/>
      <w:pStyle w:val="StrWeakbullets"/>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16cid:durableId="163594819">
    <w:abstractNumId w:val="4"/>
  </w:num>
  <w:num w:numId="2" w16cid:durableId="1935047830">
    <w:abstractNumId w:val="2"/>
  </w:num>
  <w:num w:numId="3" w16cid:durableId="1953583881">
    <w:abstractNumId w:val="4"/>
  </w:num>
  <w:num w:numId="4" w16cid:durableId="2130855300">
    <w:abstractNumId w:val="2"/>
  </w:num>
  <w:num w:numId="5" w16cid:durableId="1478187798">
    <w:abstractNumId w:val="1"/>
  </w:num>
  <w:num w:numId="6" w16cid:durableId="1657148968">
    <w:abstractNumId w:val="5"/>
  </w:num>
  <w:num w:numId="7" w16cid:durableId="1744915604">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985162438">
    <w:abstractNumId w:val="3"/>
  </w:num>
  <w:num w:numId="9" w16cid:durableId="1737850531">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2"/>
  <w:proofState w:spelling="clean" w:grammar="clean"/>
  <w:defaultTabStop w:val="1304"/>
  <w:autoHyphenation/>
  <w:hyphenationZone w:val="425"/>
  <w:characterSpacingControl w:val="doNotCompress"/>
  <w:hdrShapeDefaults>
    <o:shapedefaults v:ext="edit" spidmax="196609"/>
  </w:hdrShapeDefaults>
  <w:footnotePr>
    <w:footnote w:id="-1"/>
    <w:footnote w:id="0"/>
  </w:footnotePr>
  <w:endnotePr>
    <w:endnote w:id="-1"/>
    <w:endnote w:id="0"/>
  </w:endnotePr>
  <w:compat>
    <w:doNotExpandShiftReturn/>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PWAFVersion" w:val="5.0"/>
  </w:docVars>
  <w:rsids>
    <w:rsidRoot w:val="00FA471F"/>
    <w:rsid w:val="000010A2"/>
    <w:rsid w:val="00004658"/>
    <w:rsid w:val="0000580A"/>
    <w:rsid w:val="0002083F"/>
    <w:rsid w:val="000259C5"/>
    <w:rsid w:val="00027BC3"/>
    <w:rsid w:val="000346E1"/>
    <w:rsid w:val="00040456"/>
    <w:rsid w:val="00052299"/>
    <w:rsid w:val="0005407B"/>
    <w:rsid w:val="00054A1D"/>
    <w:rsid w:val="00055B83"/>
    <w:rsid w:val="00063324"/>
    <w:rsid w:val="00070BB8"/>
    <w:rsid w:val="00072967"/>
    <w:rsid w:val="00087225"/>
    <w:rsid w:val="0008777C"/>
    <w:rsid w:val="000940F2"/>
    <w:rsid w:val="00097D37"/>
    <w:rsid w:val="000A3A03"/>
    <w:rsid w:val="000A61E9"/>
    <w:rsid w:val="000A6D02"/>
    <w:rsid w:val="000B4744"/>
    <w:rsid w:val="000C4C57"/>
    <w:rsid w:val="000D33B8"/>
    <w:rsid w:val="0011267D"/>
    <w:rsid w:val="00125E70"/>
    <w:rsid w:val="00127161"/>
    <w:rsid w:val="00134549"/>
    <w:rsid w:val="0013798C"/>
    <w:rsid w:val="001458BB"/>
    <w:rsid w:val="0015124A"/>
    <w:rsid w:val="00156338"/>
    <w:rsid w:val="00156AD0"/>
    <w:rsid w:val="0016078E"/>
    <w:rsid w:val="00164701"/>
    <w:rsid w:val="00165040"/>
    <w:rsid w:val="001712AE"/>
    <w:rsid w:val="001714C8"/>
    <w:rsid w:val="0018496D"/>
    <w:rsid w:val="00184A6E"/>
    <w:rsid w:val="001A521C"/>
    <w:rsid w:val="001B40C6"/>
    <w:rsid w:val="001B628D"/>
    <w:rsid w:val="001D3640"/>
    <w:rsid w:val="001D72DB"/>
    <w:rsid w:val="001E22C2"/>
    <w:rsid w:val="001E2DEB"/>
    <w:rsid w:val="00213ECC"/>
    <w:rsid w:val="00214E68"/>
    <w:rsid w:val="002238B7"/>
    <w:rsid w:val="002478A6"/>
    <w:rsid w:val="0025623C"/>
    <w:rsid w:val="00256581"/>
    <w:rsid w:val="002822C4"/>
    <w:rsid w:val="00287EDC"/>
    <w:rsid w:val="002918CE"/>
    <w:rsid w:val="00295DF5"/>
    <w:rsid w:val="0029758B"/>
    <w:rsid w:val="002A15F3"/>
    <w:rsid w:val="002A3C93"/>
    <w:rsid w:val="002A3E45"/>
    <w:rsid w:val="002A7272"/>
    <w:rsid w:val="002C0C0C"/>
    <w:rsid w:val="002C6E96"/>
    <w:rsid w:val="002D1A8B"/>
    <w:rsid w:val="002D3DAB"/>
    <w:rsid w:val="00320D00"/>
    <w:rsid w:val="00324758"/>
    <w:rsid w:val="003324A7"/>
    <w:rsid w:val="00341418"/>
    <w:rsid w:val="00347E10"/>
    <w:rsid w:val="00361068"/>
    <w:rsid w:val="00371C07"/>
    <w:rsid w:val="00372C8A"/>
    <w:rsid w:val="003772B9"/>
    <w:rsid w:val="0038327F"/>
    <w:rsid w:val="00384CB8"/>
    <w:rsid w:val="0038605E"/>
    <w:rsid w:val="00386383"/>
    <w:rsid w:val="00394C89"/>
    <w:rsid w:val="00395F72"/>
    <w:rsid w:val="003B3F5E"/>
    <w:rsid w:val="003C3FF9"/>
    <w:rsid w:val="003D15C4"/>
    <w:rsid w:val="003D4113"/>
    <w:rsid w:val="003F01C6"/>
    <w:rsid w:val="00402558"/>
    <w:rsid w:val="004033DD"/>
    <w:rsid w:val="0042242A"/>
    <w:rsid w:val="00422F2C"/>
    <w:rsid w:val="0043689D"/>
    <w:rsid w:val="00441C64"/>
    <w:rsid w:val="004440DD"/>
    <w:rsid w:val="0045400F"/>
    <w:rsid w:val="0046052E"/>
    <w:rsid w:val="00463FC0"/>
    <w:rsid w:val="004828E9"/>
    <w:rsid w:val="00494C82"/>
    <w:rsid w:val="004A4C90"/>
    <w:rsid w:val="004A6989"/>
    <w:rsid w:val="004C719F"/>
    <w:rsid w:val="004D42B0"/>
    <w:rsid w:val="004D4906"/>
    <w:rsid w:val="004E3CB2"/>
    <w:rsid w:val="004E7499"/>
    <w:rsid w:val="004F09F8"/>
    <w:rsid w:val="004F11A3"/>
    <w:rsid w:val="0050448B"/>
    <w:rsid w:val="00510691"/>
    <w:rsid w:val="0053217F"/>
    <w:rsid w:val="00543ED5"/>
    <w:rsid w:val="00544C8F"/>
    <w:rsid w:val="00560209"/>
    <w:rsid w:val="005612BD"/>
    <w:rsid w:val="00564513"/>
    <w:rsid w:val="005649E0"/>
    <w:rsid w:val="0056641F"/>
    <w:rsid w:val="00567876"/>
    <w:rsid w:val="0057680A"/>
    <w:rsid w:val="00581079"/>
    <w:rsid w:val="00585FC2"/>
    <w:rsid w:val="005A4428"/>
    <w:rsid w:val="005A4F03"/>
    <w:rsid w:val="005B7594"/>
    <w:rsid w:val="005C2D55"/>
    <w:rsid w:val="005E58A7"/>
    <w:rsid w:val="005F063B"/>
    <w:rsid w:val="005F1B98"/>
    <w:rsid w:val="005F3458"/>
    <w:rsid w:val="00605105"/>
    <w:rsid w:val="006069C4"/>
    <w:rsid w:val="00610714"/>
    <w:rsid w:val="00612C4C"/>
    <w:rsid w:val="006334C0"/>
    <w:rsid w:val="006413BE"/>
    <w:rsid w:val="0064730B"/>
    <w:rsid w:val="00650C8C"/>
    <w:rsid w:val="0065215C"/>
    <w:rsid w:val="006621E8"/>
    <w:rsid w:val="006717B2"/>
    <w:rsid w:val="00681C08"/>
    <w:rsid w:val="0068586A"/>
    <w:rsid w:val="00697C6A"/>
    <w:rsid w:val="00697E3B"/>
    <w:rsid w:val="006A1A48"/>
    <w:rsid w:val="006A4E1E"/>
    <w:rsid w:val="006B032C"/>
    <w:rsid w:val="006B2DE2"/>
    <w:rsid w:val="006C6405"/>
    <w:rsid w:val="006D2B77"/>
    <w:rsid w:val="006D7602"/>
    <w:rsid w:val="006E50AA"/>
    <w:rsid w:val="006E6D72"/>
    <w:rsid w:val="007156AA"/>
    <w:rsid w:val="00723ADB"/>
    <w:rsid w:val="00723FBA"/>
    <w:rsid w:val="0072702C"/>
    <w:rsid w:val="007353C6"/>
    <w:rsid w:val="00740136"/>
    <w:rsid w:val="00740B45"/>
    <w:rsid w:val="0074193A"/>
    <w:rsid w:val="00743B85"/>
    <w:rsid w:val="00754B27"/>
    <w:rsid w:val="00763A67"/>
    <w:rsid w:val="00771EA6"/>
    <w:rsid w:val="00773B6A"/>
    <w:rsid w:val="007809E5"/>
    <w:rsid w:val="007873B3"/>
    <w:rsid w:val="00790899"/>
    <w:rsid w:val="007A664E"/>
    <w:rsid w:val="007B58F2"/>
    <w:rsid w:val="007C2D16"/>
    <w:rsid w:val="007C6650"/>
    <w:rsid w:val="007C6F30"/>
    <w:rsid w:val="007C75A7"/>
    <w:rsid w:val="007D197F"/>
    <w:rsid w:val="007E1936"/>
    <w:rsid w:val="007E3116"/>
    <w:rsid w:val="007F47FF"/>
    <w:rsid w:val="007F48CF"/>
    <w:rsid w:val="0080348C"/>
    <w:rsid w:val="00805A93"/>
    <w:rsid w:val="00811CC2"/>
    <w:rsid w:val="0081367C"/>
    <w:rsid w:val="00825763"/>
    <w:rsid w:val="00827BB0"/>
    <w:rsid w:val="008339BA"/>
    <w:rsid w:val="0084381B"/>
    <w:rsid w:val="00844FA3"/>
    <w:rsid w:val="00853F7E"/>
    <w:rsid w:val="00860810"/>
    <w:rsid w:val="008609CB"/>
    <w:rsid w:val="00864CE9"/>
    <w:rsid w:val="0087302E"/>
    <w:rsid w:val="0088587C"/>
    <w:rsid w:val="00894413"/>
    <w:rsid w:val="0089760E"/>
    <w:rsid w:val="008A0EAB"/>
    <w:rsid w:val="008B0B65"/>
    <w:rsid w:val="008B0CC3"/>
    <w:rsid w:val="008C44AD"/>
    <w:rsid w:val="008C68E3"/>
    <w:rsid w:val="008E0D6C"/>
    <w:rsid w:val="008E5D9C"/>
    <w:rsid w:val="009008D7"/>
    <w:rsid w:val="00902CE5"/>
    <w:rsid w:val="00910765"/>
    <w:rsid w:val="009127C4"/>
    <w:rsid w:val="00912A05"/>
    <w:rsid w:val="00926C3C"/>
    <w:rsid w:val="0093030F"/>
    <w:rsid w:val="00931278"/>
    <w:rsid w:val="009342FB"/>
    <w:rsid w:val="0094373E"/>
    <w:rsid w:val="0094386D"/>
    <w:rsid w:val="0094743A"/>
    <w:rsid w:val="00947F1F"/>
    <w:rsid w:val="00952046"/>
    <w:rsid w:val="00953453"/>
    <w:rsid w:val="00963743"/>
    <w:rsid w:val="009708FE"/>
    <w:rsid w:val="00975279"/>
    <w:rsid w:val="00980F99"/>
    <w:rsid w:val="009877A7"/>
    <w:rsid w:val="00991247"/>
    <w:rsid w:val="009A0813"/>
    <w:rsid w:val="009A44DA"/>
    <w:rsid w:val="009B134F"/>
    <w:rsid w:val="009B47F4"/>
    <w:rsid w:val="009B7EF7"/>
    <w:rsid w:val="009C2457"/>
    <w:rsid w:val="009C453F"/>
    <w:rsid w:val="009E2286"/>
    <w:rsid w:val="009E739A"/>
    <w:rsid w:val="009F5053"/>
    <w:rsid w:val="00A024D2"/>
    <w:rsid w:val="00A1605D"/>
    <w:rsid w:val="00A21478"/>
    <w:rsid w:val="00A3071D"/>
    <w:rsid w:val="00A41078"/>
    <w:rsid w:val="00A42259"/>
    <w:rsid w:val="00A51DE7"/>
    <w:rsid w:val="00A53F26"/>
    <w:rsid w:val="00A61FC2"/>
    <w:rsid w:val="00A640E4"/>
    <w:rsid w:val="00A7566C"/>
    <w:rsid w:val="00A938FF"/>
    <w:rsid w:val="00A95D75"/>
    <w:rsid w:val="00AA2BF8"/>
    <w:rsid w:val="00AA4C1A"/>
    <w:rsid w:val="00AA52EA"/>
    <w:rsid w:val="00AB4F6E"/>
    <w:rsid w:val="00AB53A9"/>
    <w:rsid w:val="00AC4775"/>
    <w:rsid w:val="00AD2BB3"/>
    <w:rsid w:val="00AD7C4B"/>
    <w:rsid w:val="00AE1D5D"/>
    <w:rsid w:val="00AE2015"/>
    <w:rsid w:val="00AE3233"/>
    <w:rsid w:val="00AF461E"/>
    <w:rsid w:val="00B07B65"/>
    <w:rsid w:val="00B11D78"/>
    <w:rsid w:val="00B31959"/>
    <w:rsid w:val="00B3247B"/>
    <w:rsid w:val="00B33EC2"/>
    <w:rsid w:val="00B345CB"/>
    <w:rsid w:val="00B53513"/>
    <w:rsid w:val="00B63F90"/>
    <w:rsid w:val="00B70556"/>
    <w:rsid w:val="00B859F2"/>
    <w:rsid w:val="00B92C68"/>
    <w:rsid w:val="00BA0119"/>
    <w:rsid w:val="00BA3B01"/>
    <w:rsid w:val="00BD4270"/>
    <w:rsid w:val="00BD661F"/>
    <w:rsid w:val="00BD7CB2"/>
    <w:rsid w:val="00BE5374"/>
    <w:rsid w:val="00BE5F7B"/>
    <w:rsid w:val="00BF2638"/>
    <w:rsid w:val="00BF6063"/>
    <w:rsid w:val="00BF7630"/>
    <w:rsid w:val="00C0334B"/>
    <w:rsid w:val="00C05077"/>
    <w:rsid w:val="00C10067"/>
    <w:rsid w:val="00C10F20"/>
    <w:rsid w:val="00C22F71"/>
    <w:rsid w:val="00C326D8"/>
    <w:rsid w:val="00C33348"/>
    <w:rsid w:val="00C40DF6"/>
    <w:rsid w:val="00C46AF2"/>
    <w:rsid w:val="00C54281"/>
    <w:rsid w:val="00C77E89"/>
    <w:rsid w:val="00C8632C"/>
    <w:rsid w:val="00C91A30"/>
    <w:rsid w:val="00C92312"/>
    <w:rsid w:val="00C93EF8"/>
    <w:rsid w:val="00CA6B12"/>
    <w:rsid w:val="00CB48B5"/>
    <w:rsid w:val="00CD0D4C"/>
    <w:rsid w:val="00CD4713"/>
    <w:rsid w:val="00CF786B"/>
    <w:rsid w:val="00D04C64"/>
    <w:rsid w:val="00D05ECC"/>
    <w:rsid w:val="00D14460"/>
    <w:rsid w:val="00D1765B"/>
    <w:rsid w:val="00D37658"/>
    <w:rsid w:val="00D45B9E"/>
    <w:rsid w:val="00D47534"/>
    <w:rsid w:val="00D53AED"/>
    <w:rsid w:val="00D725ED"/>
    <w:rsid w:val="00D7318E"/>
    <w:rsid w:val="00D75333"/>
    <w:rsid w:val="00D80213"/>
    <w:rsid w:val="00D87BF4"/>
    <w:rsid w:val="00D909CA"/>
    <w:rsid w:val="00DA054C"/>
    <w:rsid w:val="00DA367E"/>
    <w:rsid w:val="00DA6588"/>
    <w:rsid w:val="00DB54ED"/>
    <w:rsid w:val="00DC3D1B"/>
    <w:rsid w:val="00DC3F1A"/>
    <w:rsid w:val="00DC428A"/>
    <w:rsid w:val="00DC6B44"/>
    <w:rsid w:val="00DE031E"/>
    <w:rsid w:val="00DE0923"/>
    <w:rsid w:val="00DE5712"/>
    <w:rsid w:val="00DF06C9"/>
    <w:rsid w:val="00DF3B2E"/>
    <w:rsid w:val="00DF72A5"/>
    <w:rsid w:val="00E001A7"/>
    <w:rsid w:val="00E02A37"/>
    <w:rsid w:val="00E07F74"/>
    <w:rsid w:val="00E225EA"/>
    <w:rsid w:val="00E2405B"/>
    <w:rsid w:val="00E321AD"/>
    <w:rsid w:val="00E33DE5"/>
    <w:rsid w:val="00E61019"/>
    <w:rsid w:val="00E7186F"/>
    <w:rsid w:val="00E73832"/>
    <w:rsid w:val="00E74BF7"/>
    <w:rsid w:val="00E7563B"/>
    <w:rsid w:val="00E7580F"/>
    <w:rsid w:val="00E75A2D"/>
    <w:rsid w:val="00E77E54"/>
    <w:rsid w:val="00E845E2"/>
    <w:rsid w:val="00E970AC"/>
    <w:rsid w:val="00EA068D"/>
    <w:rsid w:val="00EA0D23"/>
    <w:rsid w:val="00EB1F0A"/>
    <w:rsid w:val="00EE6DAC"/>
    <w:rsid w:val="00F30283"/>
    <w:rsid w:val="00F32F58"/>
    <w:rsid w:val="00F7185B"/>
    <w:rsid w:val="00F84CE7"/>
    <w:rsid w:val="00F93C47"/>
    <w:rsid w:val="00FA043C"/>
    <w:rsid w:val="00FA1DAB"/>
    <w:rsid w:val="00FA2D25"/>
    <w:rsid w:val="00FA471F"/>
    <w:rsid w:val="00FA6D5E"/>
    <w:rsid w:val="00FA6FB9"/>
    <w:rsid w:val="00FB5E21"/>
    <w:rsid w:val="00FC770D"/>
    <w:rsid w:val="00FD6F51"/>
    <w:rsid w:val="00FE389F"/>
    <w:rsid w:val="00FF089E"/>
    <w:rsid w:val="00FF27F6"/>
    <w:rsid w:val="00FF4B89"/>
    <w:rsid w:val="00FF6F8D"/>
  </w:rsids>
  <m:mathPr>
    <m:mathFont m:val="Cambria Math"/>
    <m:brkBin m:val="before"/>
    <m:brkBinSub m:val="--"/>
    <m:smallFrac m:val="0"/>
    <m:dispDef/>
    <m:lMargin m:val="0"/>
    <m:rMargin m:val="0"/>
    <m:defJc m:val="centerGroup"/>
    <m:wrapIndent m:val="1440"/>
    <m:intLim m:val="subSup"/>
    <m:naryLim m:val="undOvr"/>
  </m:mathPr>
  <w:themeFontLang w:val="sv-SE" w:eastAsia="ja-JP" w:bidi="he-IL"/>
  <w:clrSchemeMapping w:bg1="light1" w:t1="dark1" w:bg2="light2" w:t2="dark2" w:accent1="accent1" w:accent2="accent2" w:accent3="accent3" w:accent4="accent4" w:accent5="accent5" w:accent6="accent6" w:hyperlink="hyperlink" w:followedHyperlink="followedHyperlink"/>
  <w:shapeDefaults>
    <o:shapedefaults v:ext="edit" spidmax="196609"/>
    <o:shapelayout v:ext="edit">
      <o:idmap v:ext="edit" data="1"/>
    </o:shapelayout>
  </w:shapeDefaults>
  <w:decimalSymbol w:val=","/>
  <w:listSeparator w:val=";"/>
  <w14:docId w14:val="5C441BB0"/>
  <w15:docId w15:val="{7E3FF88C-7671-46D1-BD66-87EB73F6B72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A67005"/>
    <w:rPr>
      <w:rFonts w:ascii="Arial" w:eastAsiaTheme="minorEastAsia" w:hAnsi="Arial"/>
      <w:lang w:val="sv-SE" w:eastAsia="sv-SE"/>
    </w:rPr>
  </w:style>
  <w:style w:type="paragraph" w:styleId="Heading1">
    <w:name w:val="heading 1"/>
    <w:basedOn w:val="Normal"/>
    <w:next w:val="Normal"/>
    <w:link w:val="Heading1Char"/>
    <w:rsid w:val="00A67005"/>
    <w:pPr>
      <w:outlineLvl w:val="0"/>
    </w:pPr>
    <w:rPr>
      <w:b/>
      <w:sz w:val="48"/>
    </w:rPr>
  </w:style>
  <w:style w:type="paragraph" w:styleId="Heading2">
    <w:name w:val="heading 2"/>
    <w:basedOn w:val="Normal"/>
    <w:next w:val="Normal"/>
    <w:link w:val="Heading2Char"/>
    <w:qFormat/>
    <w:rsid w:val="00F70B48"/>
    <w:pPr>
      <w:keepNext/>
      <w:spacing w:after="240" w:line="240" w:lineRule="auto"/>
      <w:jc w:val="both"/>
      <w:outlineLvl w:val="1"/>
    </w:pPr>
    <w:rPr>
      <w:rFonts w:eastAsia="Times New Roman" w:cs="Arial"/>
      <w:b/>
      <w:bCs/>
      <w:iCs/>
      <w:sz w:val="30"/>
      <w:szCs w:val="30"/>
      <w:lang w:val="en-US" w:eastAsia="et-EE"/>
    </w:rPr>
  </w:style>
  <w:style w:type="paragraph" w:styleId="Heading3">
    <w:name w:val="heading 3"/>
    <w:basedOn w:val="Normal"/>
    <w:next w:val="Normal"/>
    <w:link w:val="Heading3Char"/>
    <w:qFormat/>
    <w:rsid w:val="00F70B48"/>
    <w:pPr>
      <w:keepNext/>
      <w:keepLines/>
      <w:spacing w:before="280" w:after="0" w:line="240" w:lineRule="auto"/>
      <w:jc w:val="both"/>
      <w:outlineLvl w:val="2"/>
    </w:pPr>
    <w:rPr>
      <w:rFonts w:eastAsia="Times New Roman" w:cs="Arial"/>
      <w:b/>
      <w:bCs/>
      <w:lang w:val="en-US" w:eastAsia="et-E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1stheading">
    <w:name w:val="_1st heading"/>
    <w:basedOn w:val="Normal0"/>
    <w:qFormat/>
    <w:rsid w:val="00AE7950"/>
    <w:rPr>
      <w:rFonts w:cs="Arial"/>
      <w:b/>
      <w:bCs/>
      <w:noProof/>
      <w:color w:val="512B2B"/>
      <w:sz w:val="28"/>
      <w:szCs w:val="20"/>
    </w:rPr>
  </w:style>
  <w:style w:type="paragraph" w:customStyle="1" w:styleId="2ndheading">
    <w:name w:val="_2nd heading"/>
    <w:basedOn w:val="Normal0"/>
    <w:qFormat/>
    <w:rsid w:val="00403554"/>
    <w:rPr>
      <w:rFonts w:cs="Arial"/>
      <w:b/>
      <w:sz w:val="20"/>
    </w:rPr>
  </w:style>
  <w:style w:type="paragraph" w:customStyle="1" w:styleId="Frontanalysts">
    <w:name w:val="_Front analysts"/>
    <w:basedOn w:val="Normal0"/>
    <w:link w:val="FrontanalystsChar"/>
    <w:qFormat/>
    <w:rsid w:val="00F70B48"/>
    <w:rPr>
      <w:i/>
      <w:sz w:val="16"/>
      <w:szCs w:val="16"/>
      <w:lang w:eastAsia="et-EE"/>
    </w:rPr>
  </w:style>
  <w:style w:type="character" w:customStyle="1" w:styleId="FrontanalystsChar">
    <w:name w:val="_Front analysts Char"/>
    <w:basedOn w:val="DefaultParagraphFont"/>
    <w:link w:val="Frontanalysts"/>
    <w:rsid w:val="00056E19"/>
    <w:rPr>
      <w:rFonts w:ascii="Arial" w:eastAsia="Times New Roman" w:hAnsi="Arial" w:cs="Times New Roman"/>
      <w:i/>
      <w:sz w:val="16"/>
      <w:szCs w:val="16"/>
      <w:lang w:eastAsia="et-EE"/>
    </w:rPr>
  </w:style>
  <w:style w:type="paragraph" w:customStyle="1" w:styleId="Analystinfo">
    <w:name w:val="_Analyst info"/>
    <w:basedOn w:val="Frontanalysts"/>
    <w:qFormat/>
    <w:rsid w:val="00F70B48"/>
    <w:pPr>
      <w:keepLines/>
    </w:pPr>
    <w:rPr>
      <w:sz w:val="20"/>
      <w:szCs w:val="20"/>
    </w:rPr>
  </w:style>
  <w:style w:type="paragraph" w:styleId="BalloonText">
    <w:name w:val="Balloon Text"/>
    <w:basedOn w:val="Normal"/>
    <w:link w:val="BalloonTextChar"/>
    <w:uiPriority w:val="99"/>
    <w:semiHidden/>
    <w:unhideWhenUsed/>
    <w:rsid w:val="00F70B48"/>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F70B48"/>
    <w:rPr>
      <w:rFonts w:ascii="Tahoma" w:eastAsiaTheme="minorEastAsia" w:hAnsi="Tahoma" w:cs="Tahoma"/>
      <w:sz w:val="16"/>
      <w:szCs w:val="16"/>
      <w:lang w:val="sv-SE" w:eastAsia="sv-SE"/>
    </w:rPr>
  </w:style>
  <w:style w:type="paragraph" w:customStyle="1" w:styleId="Body">
    <w:name w:val="_Body"/>
    <w:basedOn w:val="Normal0"/>
    <w:link w:val="BodyChar"/>
    <w:qFormat/>
    <w:rsid w:val="00403554"/>
    <w:pPr>
      <w:spacing w:after="160" w:line="260" w:lineRule="atLeast"/>
    </w:pPr>
    <w:rPr>
      <w:sz w:val="20"/>
      <w:szCs w:val="20"/>
      <w:lang w:eastAsia="et-EE"/>
    </w:rPr>
  </w:style>
  <w:style w:type="character" w:customStyle="1" w:styleId="BodyChar">
    <w:name w:val="_Body Char"/>
    <w:basedOn w:val="DefaultParagraphFont"/>
    <w:link w:val="Body"/>
    <w:rsid w:val="00403554"/>
    <w:rPr>
      <w:rFonts w:ascii="Arial" w:eastAsia="Times New Roman" w:hAnsi="Arial" w:cs="Times New Roman"/>
      <w:sz w:val="20"/>
      <w:szCs w:val="20"/>
      <w:lang w:eastAsia="et-EE"/>
    </w:rPr>
  </w:style>
  <w:style w:type="paragraph" w:customStyle="1" w:styleId="Bulletsbody">
    <w:name w:val="_Bullets body"/>
    <w:basedOn w:val="Body"/>
    <w:link w:val="BulletsbodyChar"/>
    <w:qFormat/>
    <w:rsid w:val="00C4630E"/>
    <w:pPr>
      <w:numPr>
        <w:numId w:val="3"/>
      </w:numPr>
      <w:spacing w:after="140"/>
    </w:pPr>
  </w:style>
  <w:style w:type="character" w:customStyle="1" w:styleId="BulletsbodyChar">
    <w:name w:val="_Bullets body Char"/>
    <w:basedOn w:val="BodyChar"/>
    <w:link w:val="Bulletsbody"/>
    <w:rsid w:val="00C4630E"/>
    <w:rPr>
      <w:rFonts w:ascii="Arial" w:eastAsia="Times New Roman" w:hAnsi="Arial" w:cs="Times New Roman"/>
      <w:sz w:val="20"/>
      <w:szCs w:val="20"/>
      <w:lang w:eastAsia="et-EE"/>
    </w:rPr>
  </w:style>
  <w:style w:type="paragraph" w:customStyle="1" w:styleId="Equity">
    <w:name w:val="Equity"/>
    <w:basedOn w:val="Normal0"/>
    <w:link w:val="EquityChar"/>
    <w:qFormat/>
    <w:rsid w:val="00F70B48"/>
    <w:pPr>
      <w:keepLines/>
      <w:pageBreakBefore/>
    </w:pPr>
  </w:style>
  <w:style w:type="character" w:customStyle="1" w:styleId="EquityChar">
    <w:name w:val="Equity Char"/>
    <w:basedOn w:val="DefaultParagraphFont"/>
    <w:link w:val="Equity"/>
    <w:rsid w:val="004D09A5"/>
    <w:rPr>
      <w:rFonts w:ascii="Arial" w:eastAsia="Times New Roman" w:hAnsi="Arial" w:cs="Times New Roman"/>
      <w:szCs w:val="24"/>
    </w:rPr>
  </w:style>
  <w:style w:type="paragraph" w:customStyle="1" w:styleId="Figureheading">
    <w:name w:val="_Figure heading"/>
    <w:basedOn w:val="Normal0"/>
    <w:next w:val="Body"/>
    <w:link w:val="FigureheadingChar"/>
    <w:qFormat/>
    <w:rsid w:val="00403554"/>
    <w:pPr>
      <w:keepNext/>
      <w:spacing w:after="120" w:line="260" w:lineRule="atLeast"/>
    </w:pPr>
    <w:rPr>
      <w:b/>
      <w:color w:val="FF6600"/>
      <w:sz w:val="18"/>
      <w:szCs w:val="18"/>
    </w:rPr>
  </w:style>
  <w:style w:type="character" w:customStyle="1" w:styleId="FigureheadingChar">
    <w:name w:val="_Figure heading Char"/>
    <w:basedOn w:val="BodyChar"/>
    <w:link w:val="Figureheading"/>
    <w:rsid w:val="00403554"/>
    <w:rPr>
      <w:rFonts w:ascii="Arial" w:eastAsia="Times New Roman" w:hAnsi="Arial" w:cs="Times New Roman"/>
      <w:b/>
      <w:color w:val="FF6600"/>
      <w:sz w:val="18"/>
      <w:szCs w:val="18"/>
      <w:lang w:eastAsia="et-EE"/>
    </w:rPr>
  </w:style>
  <w:style w:type="paragraph" w:styleId="Footer">
    <w:name w:val="footer"/>
    <w:basedOn w:val="Normal"/>
    <w:link w:val="FooterChar"/>
    <w:uiPriority w:val="99"/>
    <w:unhideWhenUsed/>
    <w:rsid w:val="00F70B48"/>
    <w:pPr>
      <w:tabs>
        <w:tab w:val="center" w:pos="4536"/>
        <w:tab w:val="right" w:pos="9072"/>
      </w:tabs>
      <w:spacing w:after="0" w:line="240" w:lineRule="auto"/>
    </w:pPr>
  </w:style>
  <w:style w:type="character" w:customStyle="1" w:styleId="FooterChar">
    <w:name w:val="Footer Char"/>
    <w:basedOn w:val="DefaultParagraphFont"/>
    <w:link w:val="Footer"/>
    <w:uiPriority w:val="99"/>
    <w:rsid w:val="00F70B48"/>
    <w:rPr>
      <w:rFonts w:eastAsiaTheme="minorEastAsia"/>
      <w:lang w:val="sv-SE" w:eastAsia="sv-SE"/>
    </w:rPr>
  </w:style>
  <w:style w:type="paragraph" w:customStyle="1" w:styleId="Frontbullets-RMS">
    <w:name w:val="_Front bullets-RMS"/>
    <w:basedOn w:val="Normal0"/>
    <w:link w:val="Frontbullets-RMSChar"/>
    <w:qFormat/>
    <w:rsid w:val="003B79AF"/>
    <w:pPr>
      <w:keepLines/>
      <w:numPr>
        <w:numId w:val="4"/>
      </w:numPr>
      <w:spacing w:after="120"/>
      <w:jc w:val="both"/>
    </w:pPr>
    <w:rPr>
      <w:lang w:eastAsia="et-EE"/>
    </w:rPr>
  </w:style>
  <w:style w:type="character" w:customStyle="1" w:styleId="Frontbullets-RMSChar">
    <w:name w:val="_Front bullets-RMS Char"/>
    <w:basedOn w:val="DefaultParagraphFont"/>
    <w:link w:val="Frontbullets-RMS"/>
    <w:rsid w:val="003B79AF"/>
    <w:rPr>
      <w:rFonts w:ascii="Arial" w:eastAsia="Times New Roman" w:hAnsi="Arial" w:cs="Times New Roman"/>
      <w:szCs w:val="24"/>
      <w:lang w:eastAsia="et-EE"/>
    </w:rPr>
  </w:style>
  <w:style w:type="paragraph" w:customStyle="1" w:styleId="Frontpagerightbullet">
    <w:name w:val="Front page right bullet"/>
    <w:basedOn w:val="Bulletsbody"/>
    <w:rsid w:val="004D09A5"/>
    <w:pPr>
      <w:numPr>
        <w:numId w:val="0"/>
      </w:numPr>
    </w:pPr>
    <w:rPr>
      <w:sz w:val="16"/>
      <w:szCs w:val="16"/>
      <w:lang w:eastAsia="en-US"/>
    </w:rPr>
  </w:style>
  <w:style w:type="paragraph" w:customStyle="1" w:styleId="Frontparagraph-RMS">
    <w:name w:val="_Front paragraph-RMS"/>
    <w:basedOn w:val="Normal0"/>
    <w:link w:val="Frontparagraph-RMSChar"/>
    <w:qFormat/>
    <w:rsid w:val="003B79AF"/>
    <w:pPr>
      <w:keepLines/>
      <w:spacing w:after="120" w:line="240" w:lineRule="exact"/>
      <w:jc w:val="both"/>
    </w:pPr>
    <w:rPr>
      <w:sz w:val="20"/>
      <w:szCs w:val="20"/>
      <w:lang w:eastAsia="et-EE"/>
    </w:rPr>
  </w:style>
  <w:style w:type="character" w:customStyle="1" w:styleId="Frontparagraph-RMSChar">
    <w:name w:val="_Front paragraph-RMS Char"/>
    <w:basedOn w:val="DefaultParagraphFont"/>
    <w:link w:val="Frontparagraph-RMS"/>
    <w:rsid w:val="003B79AF"/>
    <w:rPr>
      <w:rFonts w:ascii="Arial" w:eastAsia="Times New Roman" w:hAnsi="Arial" w:cs="Times New Roman"/>
      <w:sz w:val="20"/>
      <w:szCs w:val="20"/>
      <w:lang w:eastAsia="et-EE"/>
    </w:rPr>
  </w:style>
  <w:style w:type="paragraph" w:styleId="Header">
    <w:name w:val="header"/>
    <w:basedOn w:val="Normal"/>
    <w:link w:val="HeaderChar"/>
    <w:uiPriority w:val="99"/>
    <w:unhideWhenUsed/>
    <w:rsid w:val="00F70B48"/>
    <w:pPr>
      <w:tabs>
        <w:tab w:val="center" w:pos="4536"/>
        <w:tab w:val="right" w:pos="9072"/>
      </w:tabs>
      <w:spacing w:after="0" w:line="240" w:lineRule="auto"/>
    </w:pPr>
  </w:style>
  <w:style w:type="character" w:customStyle="1" w:styleId="HeaderChar">
    <w:name w:val="Header Char"/>
    <w:basedOn w:val="DefaultParagraphFont"/>
    <w:link w:val="Header"/>
    <w:uiPriority w:val="99"/>
    <w:rsid w:val="00F70B48"/>
    <w:rPr>
      <w:rFonts w:eastAsiaTheme="minorEastAsia"/>
      <w:lang w:val="sv-SE" w:eastAsia="sv-SE"/>
    </w:rPr>
  </w:style>
  <w:style w:type="character" w:customStyle="1" w:styleId="Heading1Char">
    <w:name w:val="Heading 1 Char"/>
    <w:basedOn w:val="DefaultParagraphFont"/>
    <w:link w:val="Heading1"/>
    <w:rsid w:val="00A67005"/>
    <w:rPr>
      <w:rFonts w:ascii="Arial" w:eastAsiaTheme="minorEastAsia" w:hAnsi="Arial"/>
      <w:b/>
      <w:sz w:val="48"/>
      <w:lang w:val="sv-SE" w:eastAsia="sv-SE"/>
    </w:rPr>
  </w:style>
  <w:style w:type="character" w:customStyle="1" w:styleId="Heading2Char">
    <w:name w:val="Heading 2 Char"/>
    <w:basedOn w:val="DefaultParagraphFont"/>
    <w:link w:val="Heading2"/>
    <w:rsid w:val="00A67005"/>
    <w:rPr>
      <w:rFonts w:ascii="Arial" w:eastAsia="Times New Roman" w:hAnsi="Arial" w:cs="Arial"/>
      <w:b/>
      <w:bCs/>
      <w:iCs/>
      <w:sz w:val="30"/>
      <w:szCs w:val="30"/>
      <w:lang w:eastAsia="et-EE"/>
    </w:rPr>
  </w:style>
  <w:style w:type="character" w:customStyle="1" w:styleId="Heading3Char">
    <w:name w:val="Heading 3 Char"/>
    <w:basedOn w:val="DefaultParagraphFont"/>
    <w:link w:val="Heading3"/>
    <w:rsid w:val="00A67005"/>
    <w:rPr>
      <w:rFonts w:ascii="Arial" w:eastAsia="Times New Roman" w:hAnsi="Arial" w:cs="Arial"/>
      <w:b/>
      <w:bCs/>
      <w:lang w:eastAsia="et-EE"/>
    </w:rPr>
  </w:style>
  <w:style w:type="paragraph" w:customStyle="1" w:styleId="HeadingSmall">
    <w:name w:val="_Heading Small"/>
    <w:basedOn w:val="Normal0"/>
    <w:rsid w:val="00F70B48"/>
    <w:pPr>
      <w:spacing w:before="200" w:after="100"/>
      <w:jc w:val="both"/>
    </w:pPr>
    <w:rPr>
      <w:b/>
      <w:sz w:val="20"/>
    </w:rPr>
  </w:style>
  <w:style w:type="paragraph" w:customStyle="1" w:styleId="HeadingStandard">
    <w:name w:val="_Heading Standard"/>
    <w:basedOn w:val="Normal0"/>
    <w:rsid w:val="00FC73BB"/>
    <w:pPr>
      <w:spacing w:before="240" w:after="160"/>
      <w:jc w:val="both"/>
    </w:pPr>
    <w:rPr>
      <w:bCs/>
      <w:sz w:val="28"/>
      <w:szCs w:val="16"/>
      <w:lang w:val="en-GB"/>
    </w:rPr>
  </w:style>
  <w:style w:type="paragraph" w:styleId="ListParagraph">
    <w:name w:val="List Paragraph"/>
    <w:basedOn w:val="Normal"/>
    <w:uiPriority w:val="34"/>
    <w:rsid w:val="00F70B48"/>
    <w:pPr>
      <w:ind w:left="720"/>
      <w:contextualSpacing/>
    </w:pPr>
    <w:rPr>
      <w:rFonts w:eastAsiaTheme="minorHAnsi"/>
      <w:lang w:eastAsia="en-US"/>
    </w:rPr>
  </w:style>
  <w:style w:type="paragraph" w:customStyle="1" w:styleId="Marginheading">
    <w:name w:val="Margin heading"/>
    <w:basedOn w:val="Normal"/>
    <w:semiHidden/>
    <w:rsid w:val="00F70B48"/>
    <w:pPr>
      <w:spacing w:after="40" w:line="240" w:lineRule="auto"/>
      <w:jc w:val="right"/>
    </w:pPr>
    <w:rPr>
      <w:rFonts w:eastAsia="Times New Roman" w:cs="Times New Roman"/>
      <w:b/>
      <w:sz w:val="16"/>
      <w:szCs w:val="24"/>
      <w:lang w:val="en-US" w:eastAsia="en-US"/>
    </w:rPr>
  </w:style>
  <w:style w:type="character" w:styleId="PageNumber">
    <w:name w:val="page number"/>
    <w:basedOn w:val="DefaultParagraphFont"/>
    <w:rsid w:val="00F70B48"/>
    <w:rPr>
      <w:color w:val="777777"/>
    </w:rPr>
  </w:style>
  <w:style w:type="paragraph" w:customStyle="1" w:styleId="Sectionconclusion">
    <w:name w:val="_Section conclusion"/>
    <w:basedOn w:val="Normal0"/>
    <w:link w:val="SectionconclusionChar"/>
    <w:qFormat/>
    <w:rsid w:val="00403554"/>
    <w:pPr>
      <w:spacing w:after="400" w:line="320" w:lineRule="exact"/>
      <w:ind w:left="14"/>
    </w:pPr>
    <w:rPr>
      <w:rFonts w:cs="Tahoma"/>
      <w:i/>
      <w:sz w:val="20"/>
      <w:szCs w:val="20"/>
    </w:rPr>
  </w:style>
  <w:style w:type="character" w:customStyle="1" w:styleId="SectionconclusionChar">
    <w:name w:val="_Section conclusion Char"/>
    <w:basedOn w:val="DefaultParagraphFont"/>
    <w:link w:val="Sectionconclusion"/>
    <w:rsid w:val="00403554"/>
    <w:rPr>
      <w:rFonts w:ascii="Arial" w:eastAsia="Times New Roman" w:hAnsi="Arial" w:cs="Tahoma"/>
      <w:i/>
      <w:sz w:val="20"/>
      <w:szCs w:val="20"/>
    </w:rPr>
  </w:style>
  <w:style w:type="paragraph" w:customStyle="1" w:styleId="Sectionheading">
    <w:name w:val="_Section heading"/>
    <w:basedOn w:val="Normal0"/>
    <w:link w:val="SectionheadingChar"/>
    <w:qFormat/>
    <w:rsid w:val="003B79AF"/>
    <w:pPr>
      <w:pageBreakBefore/>
      <w:jc w:val="both"/>
    </w:pPr>
    <w:rPr>
      <w:b/>
      <w:color w:val="FF6600"/>
      <w:sz w:val="40"/>
      <w:szCs w:val="40"/>
    </w:rPr>
  </w:style>
  <w:style w:type="character" w:customStyle="1" w:styleId="SectionheadingChar">
    <w:name w:val="_Section heading Char"/>
    <w:basedOn w:val="Heading2Char"/>
    <w:link w:val="Sectionheading"/>
    <w:rsid w:val="003B79AF"/>
    <w:rPr>
      <w:rFonts w:ascii="Arial" w:eastAsia="Times New Roman" w:hAnsi="Arial" w:cs="Times New Roman"/>
      <w:b/>
      <w:bCs w:val="0"/>
      <w:iCs w:val="0"/>
      <w:color w:val="FF6600"/>
      <w:sz w:val="40"/>
      <w:szCs w:val="40"/>
      <w:lang w:eastAsia="et-EE"/>
    </w:rPr>
  </w:style>
  <w:style w:type="paragraph" w:customStyle="1" w:styleId="Sidetext">
    <w:name w:val="_Sidetext"/>
    <w:basedOn w:val="Normal"/>
    <w:qFormat/>
    <w:rsid w:val="00F70B48"/>
    <w:rPr>
      <w:b/>
      <w:i/>
      <w:sz w:val="20"/>
      <w:szCs w:val="20"/>
    </w:rPr>
  </w:style>
  <w:style w:type="paragraph" w:customStyle="1" w:styleId="Source">
    <w:name w:val="_Source"/>
    <w:basedOn w:val="Body"/>
    <w:link w:val="SourceChar"/>
    <w:qFormat/>
    <w:rsid w:val="00403554"/>
    <w:rPr>
      <w:i/>
      <w:sz w:val="16"/>
      <w:szCs w:val="16"/>
    </w:rPr>
  </w:style>
  <w:style w:type="character" w:customStyle="1" w:styleId="SourceChar">
    <w:name w:val="_Source Char"/>
    <w:basedOn w:val="BodyChar"/>
    <w:link w:val="Source"/>
    <w:rsid w:val="00403554"/>
    <w:rPr>
      <w:rFonts w:ascii="Arial" w:eastAsia="Times New Roman" w:hAnsi="Arial" w:cs="Times New Roman"/>
      <w:i/>
      <w:sz w:val="16"/>
      <w:szCs w:val="16"/>
      <w:lang w:eastAsia="et-EE"/>
    </w:rPr>
  </w:style>
  <w:style w:type="paragraph" w:customStyle="1" w:styleId="TableHeader">
    <w:name w:val="_Table Header"/>
    <w:basedOn w:val="Normal0"/>
    <w:rsid w:val="003B79AF"/>
    <w:pPr>
      <w:spacing w:after="40"/>
      <w:jc w:val="both"/>
    </w:pPr>
    <w:rPr>
      <w:b/>
      <w:sz w:val="16"/>
      <w:szCs w:val="16"/>
      <w:lang w:eastAsia="et-EE"/>
    </w:rPr>
  </w:style>
  <w:style w:type="paragraph" w:customStyle="1" w:styleId="TableSource">
    <w:name w:val="_TableSource"/>
    <w:basedOn w:val="Normal0"/>
    <w:rsid w:val="00F70B48"/>
    <w:pPr>
      <w:jc w:val="both"/>
    </w:pPr>
    <w:rPr>
      <w:i/>
      <w:sz w:val="12"/>
      <w:szCs w:val="12"/>
      <w:lang w:eastAsia="et-EE"/>
    </w:rPr>
  </w:style>
  <w:style w:type="table" w:styleId="TableGrid">
    <w:name w:val="Table Grid"/>
    <w:basedOn w:val="TableNormal"/>
    <w:uiPriority w:val="59"/>
    <w:rsid w:val="00F70B4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HiddenText">
    <w:name w:val="_HiddenText"/>
    <w:basedOn w:val="Normal0"/>
    <w:rsid w:val="00F70B48"/>
    <w:rPr>
      <w:sz w:val="2"/>
    </w:rPr>
  </w:style>
  <w:style w:type="paragraph" w:customStyle="1" w:styleId="TextDisclaimer">
    <w:name w:val="_Text Disclaimer"/>
    <w:basedOn w:val="Normal0"/>
    <w:rsid w:val="00AE7950"/>
    <w:pPr>
      <w:spacing w:before="40" w:after="80"/>
      <w:jc w:val="both"/>
    </w:pPr>
    <w:rPr>
      <w:color w:val="512B2B"/>
      <w:sz w:val="16"/>
      <w:szCs w:val="16"/>
    </w:rPr>
  </w:style>
  <w:style w:type="paragraph" w:customStyle="1" w:styleId="HeadingDisclaimer">
    <w:name w:val="_Heading Disclaimer"/>
    <w:basedOn w:val="Normal0"/>
    <w:link w:val="HeadingDisclaimerChar"/>
    <w:rsid w:val="00AE7950"/>
    <w:pPr>
      <w:spacing w:before="60" w:after="40"/>
    </w:pPr>
    <w:rPr>
      <w:b/>
      <w:color w:val="512B2B"/>
      <w:sz w:val="18"/>
    </w:rPr>
  </w:style>
  <w:style w:type="character" w:customStyle="1" w:styleId="HeadingDisclaimerChar">
    <w:name w:val="_Heading Disclaimer Char"/>
    <w:basedOn w:val="DefaultParagraphFont"/>
    <w:link w:val="HeadingDisclaimer"/>
    <w:rsid w:val="00AE7950"/>
    <w:rPr>
      <w:rFonts w:ascii="Swedbank Sans Regular" w:eastAsia="Times New Roman" w:hAnsi="Swedbank Sans Regular" w:cs="Times New Roman"/>
      <w:b/>
      <w:color w:val="512B2B"/>
      <w:sz w:val="18"/>
      <w:szCs w:val="24"/>
    </w:rPr>
  </w:style>
  <w:style w:type="character" w:styleId="Hyperlink">
    <w:name w:val="Hyperlink"/>
    <w:basedOn w:val="DefaultParagraphFont"/>
    <w:uiPriority w:val="99"/>
    <w:unhideWhenUsed/>
    <w:rsid w:val="00F70B48"/>
    <w:rPr>
      <w:color w:val="0000FF" w:themeColor="hyperlink"/>
      <w:u w:val="single"/>
    </w:rPr>
  </w:style>
  <w:style w:type="character" w:styleId="PlaceholderText">
    <w:name w:val="Placeholder Text"/>
    <w:basedOn w:val="DefaultParagraphFont"/>
    <w:uiPriority w:val="99"/>
    <w:semiHidden/>
    <w:rsid w:val="00F70B48"/>
    <w:rPr>
      <w:color w:val="808080"/>
    </w:rPr>
  </w:style>
  <w:style w:type="paragraph" w:customStyle="1" w:styleId="Text-RMS">
    <w:name w:val="_Text-RMS"/>
    <w:basedOn w:val="Normal0"/>
    <w:rsid w:val="00A7397A"/>
    <w:pPr>
      <w:jc w:val="both"/>
    </w:pPr>
    <w:rPr>
      <w:rFonts w:cs="Tahoma"/>
      <w:color w:val="353535"/>
      <w:sz w:val="24"/>
      <w:szCs w:val="20"/>
      <w:lang w:val="en-GB"/>
    </w:rPr>
  </w:style>
  <w:style w:type="paragraph" w:customStyle="1" w:styleId="TextMargin">
    <w:name w:val="Text Margin"/>
    <w:basedOn w:val="Normal"/>
    <w:rsid w:val="00F70B48"/>
    <w:pPr>
      <w:spacing w:after="0" w:line="240" w:lineRule="auto"/>
      <w:jc w:val="both"/>
    </w:pPr>
    <w:rPr>
      <w:rFonts w:eastAsia="Times New Roman" w:cs="Times New Roman"/>
      <w:sz w:val="14"/>
      <w:szCs w:val="24"/>
      <w:lang w:val="en-US" w:eastAsia="en-US"/>
    </w:rPr>
  </w:style>
  <w:style w:type="paragraph" w:customStyle="1" w:styleId="StrWeakbullets">
    <w:name w:val="Str/Weak bullets"/>
    <w:basedOn w:val="Normal"/>
    <w:link w:val="StrWeakbulletsChar"/>
    <w:qFormat/>
    <w:rsid w:val="00FC73BB"/>
    <w:pPr>
      <w:keepLines/>
      <w:numPr>
        <w:numId w:val="6"/>
      </w:numPr>
      <w:spacing w:after="120" w:line="240" w:lineRule="auto"/>
      <w:jc w:val="both"/>
    </w:pPr>
    <w:rPr>
      <w:rFonts w:eastAsia="Times New Roman" w:cs="Times New Roman"/>
      <w:sz w:val="18"/>
      <w:szCs w:val="18"/>
      <w:lang w:val="en-US" w:eastAsia="et-EE"/>
    </w:rPr>
  </w:style>
  <w:style w:type="character" w:customStyle="1" w:styleId="StrWeakbulletsChar">
    <w:name w:val="Str/Weak bullets Char"/>
    <w:basedOn w:val="DefaultParagraphFont"/>
    <w:link w:val="StrWeakbullets"/>
    <w:rsid w:val="00FC73BB"/>
    <w:rPr>
      <w:rFonts w:ascii="Arial" w:eastAsia="Times New Roman" w:hAnsi="Arial" w:cs="Times New Roman"/>
      <w:sz w:val="18"/>
      <w:szCs w:val="18"/>
      <w:lang w:eastAsia="et-EE"/>
    </w:rPr>
  </w:style>
  <w:style w:type="paragraph" w:styleId="NoSpacing">
    <w:name w:val="No Spacing"/>
    <w:uiPriority w:val="1"/>
    <w:rsid w:val="00297F5E"/>
    <w:pPr>
      <w:spacing w:after="0" w:line="240" w:lineRule="auto"/>
    </w:pPr>
    <w:rPr>
      <w:rFonts w:eastAsiaTheme="minorEastAsia"/>
      <w:lang w:val="sv-SE" w:eastAsia="sv-SE"/>
    </w:rPr>
  </w:style>
  <w:style w:type="paragraph" w:customStyle="1" w:styleId="Disclaimer">
    <w:name w:val="Disclaimer"/>
    <w:basedOn w:val="Normal"/>
    <w:qFormat/>
    <w:rsid w:val="00FC73BB"/>
    <w:pPr>
      <w:autoSpaceDE w:val="0"/>
      <w:autoSpaceDN w:val="0"/>
      <w:adjustRightInd w:val="0"/>
      <w:spacing w:after="120" w:line="240" w:lineRule="auto"/>
      <w:jc w:val="both"/>
    </w:pPr>
    <w:rPr>
      <w:rFonts w:cs="Arial"/>
      <w:color w:val="000000"/>
      <w:sz w:val="14"/>
      <w:szCs w:val="14"/>
      <w:lang w:val="en-GB" w:eastAsia="en-GB"/>
    </w:rPr>
  </w:style>
  <w:style w:type="paragraph" w:styleId="TOC1">
    <w:name w:val="toc 1"/>
    <w:basedOn w:val="Normal"/>
    <w:next w:val="Normal"/>
    <w:uiPriority w:val="39"/>
    <w:rsid w:val="0049423F"/>
    <w:pPr>
      <w:keepNext/>
      <w:keepLines/>
      <w:pageBreakBefore/>
      <w:framePr w:wrap="around" w:vAnchor="page" w:hAnchor="page" w:y="2003"/>
      <w:tabs>
        <w:tab w:val="num" w:pos="720"/>
      </w:tabs>
      <w:spacing w:after="100" w:line="240" w:lineRule="auto"/>
      <w:ind w:left="360" w:hanging="360"/>
      <w:suppressOverlap/>
      <w:jc w:val="both"/>
    </w:pPr>
    <w:rPr>
      <w:rFonts w:eastAsia="Times New Roman" w:cs="Times New Roman"/>
      <w:sz w:val="18"/>
      <w:lang w:val="en-US" w:eastAsia="et-EE"/>
    </w:rPr>
  </w:style>
  <w:style w:type="paragraph" w:styleId="Subtitle">
    <w:name w:val="Subtitle"/>
    <w:basedOn w:val="Normal"/>
    <w:next w:val="Normal"/>
    <w:link w:val="SubtitleChar"/>
    <w:uiPriority w:val="11"/>
    <w:rsid w:val="0049423F"/>
    <w:pPr>
      <w:numPr>
        <w:ilvl w:val="1"/>
      </w:numPr>
    </w:pPr>
    <w:rPr>
      <w:rFonts w:asciiTheme="majorHAnsi" w:eastAsiaTheme="majorEastAsia" w:hAnsiTheme="majorHAnsi" w:cstheme="majorBidi"/>
      <w:i/>
      <w:iCs/>
      <w:color w:val="4F81BD" w:themeColor="accent1"/>
      <w:spacing w:val="15"/>
      <w:sz w:val="24"/>
      <w:szCs w:val="24"/>
    </w:rPr>
  </w:style>
  <w:style w:type="character" w:customStyle="1" w:styleId="SubtitleChar">
    <w:name w:val="Subtitle Char"/>
    <w:basedOn w:val="DefaultParagraphFont"/>
    <w:link w:val="Subtitle"/>
    <w:uiPriority w:val="11"/>
    <w:rsid w:val="0049423F"/>
    <w:rPr>
      <w:rFonts w:asciiTheme="majorHAnsi" w:eastAsiaTheme="majorEastAsia" w:hAnsiTheme="majorHAnsi" w:cstheme="majorBidi"/>
      <w:i/>
      <w:iCs/>
      <w:color w:val="4F81BD" w:themeColor="accent1"/>
      <w:spacing w:val="15"/>
      <w:sz w:val="24"/>
      <w:szCs w:val="24"/>
      <w:lang w:val="sv-SE" w:eastAsia="sv-SE"/>
    </w:rPr>
  </w:style>
  <w:style w:type="character" w:customStyle="1" w:styleId="Comment">
    <w:name w:val="Comment"/>
    <w:basedOn w:val="DefaultParagraphFont"/>
    <w:uiPriority w:val="1"/>
    <w:rsid w:val="00697453"/>
    <w:rPr>
      <w:rFonts w:ascii="Arial" w:hAnsi="Arial"/>
      <w:b/>
      <w:i/>
      <w:color w:val="000000" w:themeColor="text1"/>
      <w:sz w:val="18"/>
    </w:rPr>
  </w:style>
  <w:style w:type="paragraph" w:customStyle="1" w:styleId="Commenttext-RMS">
    <w:name w:val="_Comment text-RMS"/>
    <w:basedOn w:val="Normal0"/>
    <w:rsid w:val="007F1814"/>
    <w:pPr>
      <w:spacing w:after="120"/>
      <w:jc w:val="both"/>
    </w:pPr>
    <w:rPr>
      <w:i/>
      <w:color w:val="000000" w:themeColor="text1"/>
      <w:sz w:val="18"/>
    </w:rPr>
  </w:style>
  <w:style w:type="paragraph" w:customStyle="1" w:styleId="Sidetext2-RMS">
    <w:name w:val="_Sidetext2-RMS"/>
    <w:basedOn w:val="Sidetext"/>
    <w:rsid w:val="00697453"/>
    <w:pPr>
      <w:spacing w:after="120" w:line="240" w:lineRule="auto"/>
    </w:pPr>
    <w:rPr>
      <w:rFonts w:cs="Arial"/>
      <w:i w:val="0"/>
      <w:sz w:val="18"/>
      <w:szCs w:val="18"/>
      <w:lang w:val="en-GB"/>
    </w:rPr>
  </w:style>
  <w:style w:type="paragraph" w:customStyle="1" w:styleId="CRBulletDisclaimer">
    <w:name w:val="_CR_Bullet_Disclaimer"/>
    <w:basedOn w:val="CRTextDisclaimer"/>
    <w:rsid w:val="00D676E6"/>
    <w:pPr>
      <w:numPr>
        <w:numId w:val="8"/>
      </w:numPr>
      <w:ind w:left="504" w:hanging="288"/>
    </w:pPr>
  </w:style>
  <w:style w:type="paragraph" w:customStyle="1" w:styleId="AEBullets">
    <w:name w:val="_AE_Bullets"/>
    <w:basedOn w:val="Normal"/>
    <w:semiHidden/>
    <w:rsid w:val="00056E19"/>
    <w:pPr>
      <w:spacing w:after="80" w:line="240" w:lineRule="auto"/>
      <w:jc w:val="both"/>
    </w:pPr>
    <w:rPr>
      <w:rFonts w:eastAsia="Times New Roman" w:cs="Times New Roman"/>
      <w:szCs w:val="24"/>
      <w:lang w:val="en-US" w:eastAsia="en-US"/>
    </w:rPr>
  </w:style>
  <w:style w:type="paragraph" w:customStyle="1" w:styleId="AECRInt">
    <w:name w:val="_AE_CRInt"/>
    <w:basedOn w:val="Normal"/>
    <w:semiHidden/>
    <w:rsid w:val="00056E19"/>
    <w:pPr>
      <w:spacing w:after="0" w:line="240" w:lineRule="auto"/>
      <w:jc w:val="both"/>
    </w:pPr>
    <w:rPr>
      <w:rFonts w:eastAsia="Times New Roman" w:cs="Times New Roman"/>
      <w:color w:val="FFFFFF"/>
      <w:szCs w:val="24"/>
      <w:lang w:val="en-US" w:eastAsia="en-US"/>
    </w:rPr>
  </w:style>
  <w:style w:type="paragraph" w:customStyle="1" w:styleId="AEData">
    <w:name w:val="_AE_Data"/>
    <w:basedOn w:val="Normal"/>
    <w:semiHidden/>
    <w:rsid w:val="00056E19"/>
    <w:pPr>
      <w:spacing w:after="0" w:line="240" w:lineRule="auto"/>
      <w:contextualSpacing/>
      <w:jc w:val="right"/>
    </w:pPr>
    <w:rPr>
      <w:rFonts w:eastAsia="Batang" w:cs="Arial"/>
      <w:sz w:val="16"/>
      <w:szCs w:val="18"/>
      <w:lang w:val="en-US" w:eastAsia="nl-NL"/>
    </w:rPr>
  </w:style>
  <w:style w:type="paragraph" w:customStyle="1" w:styleId="AEHeaderCol">
    <w:name w:val="_AE_HeaderCol"/>
    <w:basedOn w:val="Normal"/>
    <w:semiHidden/>
    <w:rsid w:val="00056E19"/>
    <w:pPr>
      <w:spacing w:after="0" w:line="240" w:lineRule="auto"/>
      <w:jc w:val="both"/>
    </w:pPr>
    <w:rPr>
      <w:rFonts w:eastAsia="Times New Roman" w:cs="Times New Roman"/>
      <w:sz w:val="16"/>
      <w:szCs w:val="24"/>
      <w:lang w:val="en-US" w:eastAsia="en-US"/>
    </w:rPr>
  </w:style>
  <w:style w:type="paragraph" w:customStyle="1" w:styleId="AEHeaderRow">
    <w:name w:val="_AE_HeaderRow"/>
    <w:basedOn w:val="Normal"/>
    <w:semiHidden/>
    <w:rsid w:val="00056E19"/>
    <w:pPr>
      <w:spacing w:after="0" w:line="240" w:lineRule="auto"/>
      <w:jc w:val="right"/>
    </w:pPr>
    <w:rPr>
      <w:rFonts w:eastAsia="Times New Roman" w:cs="Times New Roman"/>
      <w:b/>
      <w:color w:val="FFFFFF" w:themeColor="background1"/>
      <w:sz w:val="16"/>
      <w:szCs w:val="24"/>
      <w:lang w:val="en-US" w:eastAsia="en-US"/>
    </w:rPr>
  </w:style>
  <w:style w:type="paragraph" w:customStyle="1" w:styleId="AETitleLine">
    <w:name w:val="_AE_TitleLine"/>
    <w:basedOn w:val="Normal"/>
    <w:semiHidden/>
    <w:rsid w:val="00056E19"/>
    <w:pPr>
      <w:spacing w:after="0" w:line="240" w:lineRule="auto"/>
      <w:jc w:val="both"/>
    </w:pPr>
    <w:rPr>
      <w:rFonts w:eastAsia="Times New Roman" w:cs="Times New Roman"/>
      <w:color w:val="005582"/>
      <w:sz w:val="18"/>
      <w:szCs w:val="24"/>
      <w:lang w:val="en-US" w:eastAsia="en-US"/>
    </w:rPr>
  </w:style>
  <w:style w:type="paragraph" w:customStyle="1" w:styleId="AELinkCRtop">
    <w:name w:val="_AE_LinkCR_top"/>
    <w:basedOn w:val="AETitleLine"/>
    <w:semiHidden/>
    <w:rsid w:val="00056E19"/>
    <w:rPr>
      <w:b/>
      <w:sz w:val="2"/>
    </w:rPr>
  </w:style>
  <w:style w:type="paragraph" w:customStyle="1" w:styleId="AELinkCRbottom">
    <w:name w:val="_AE_LinkCR_bottom"/>
    <w:basedOn w:val="AELinkCRtop"/>
    <w:semiHidden/>
    <w:rsid w:val="00056E19"/>
    <w:rPr>
      <w:szCs w:val="2"/>
    </w:rPr>
  </w:style>
  <w:style w:type="paragraph" w:customStyle="1" w:styleId="AESourceLine">
    <w:name w:val="_AE_SourceLine"/>
    <w:basedOn w:val="Normal"/>
    <w:semiHidden/>
    <w:rsid w:val="00056E19"/>
    <w:pPr>
      <w:spacing w:after="0" w:line="240" w:lineRule="auto"/>
      <w:jc w:val="both"/>
    </w:pPr>
    <w:rPr>
      <w:rFonts w:eastAsia="Times New Roman" w:cs="Myriad-Italic"/>
      <w:i/>
      <w:iCs/>
      <w:color w:val="777777"/>
      <w:sz w:val="14"/>
      <w:szCs w:val="12"/>
      <w:lang w:val="en-GB" w:eastAsia="ru-RU"/>
    </w:rPr>
  </w:style>
  <w:style w:type="table" w:customStyle="1" w:styleId="AETable">
    <w:name w:val="_AE_Table"/>
    <w:basedOn w:val="TableNormal"/>
    <w:uiPriority w:val="99"/>
    <w:rsid w:val="00056E19"/>
    <w:pPr>
      <w:spacing w:after="0" w:line="240" w:lineRule="auto"/>
    </w:pPr>
    <w:rPr>
      <w:rFonts w:ascii="Generis Sans Com" w:hAnsi="Generis Sans Com"/>
      <w:sz w:val="16"/>
    </w:rPr>
    <w:tblPr/>
  </w:style>
  <w:style w:type="paragraph" w:customStyle="1" w:styleId="Normal0">
    <w:name w:val="_Normal"/>
    <w:link w:val="NormalChar"/>
    <w:rsid w:val="00103368"/>
    <w:pPr>
      <w:spacing w:after="0" w:line="240" w:lineRule="auto"/>
    </w:pPr>
    <w:rPr>
      <w:rFonts w:ascii="Swedbank Sans Regular" w:eastAsia="Times New Roman" w:hAnsi="Swedbank Sans Regular" w:cs="Times New Roman"/>
      <w:szCs w:val="24"/>
    </w:rPr>
  </w:style>
  <w:style w:type="character" w:customStyle="1" w:styleId="NormalChar">
    <w:name w:val="_Normal Char"/>
    <w:basedOn w:val="DefaultParagraphFont"/>
    <w:link w:val="Normal0"/>
    <w:rsid w:val="00103368"/>
    <w:rPr>
      <w:rFonts w:ascii="Swedbank Sans Regular" w:eastAsia="Times New Roman" w:hAnsi="Swedbank Sans Regular" w:cs="Times New Roman"/>
      <w:szCs w:val="24"/>
    </w:rPr>
  </w:style>
  <w:style w:type="paragraph" w:customStyle="1" w:styleId="Company-RMS">
    <w:name w:val="_Company-RMS"/>
    <w:basedOn w:val="Normal0"/>
    <w:rsid w:val="00BA4D50"/>
    <w:pPr>
      <w:spacing w:before="240" w:after="240"/>
    </w:pPr>
    <w:rPr>
      <w:rFonts w:ascii="Swedbank Sans Bold" w:hAnsi="Swedbank Sans Bold"/>
      <w:color w:val="F15C22"/>
      <w:sz w:val="76"/>
    </w:rPr>
  </w:style>
  <w:style w:type="paragraph" w:customStyle="1" w:styleId="Frontpageheading-RMS">
    <w:name w:val="_Front page heading-RMS"/>
    <w:basedOn w:val="Normal0"/>
    <w:rsid w:val="00230BDB"/>
    <w:pPr>
      <w:spacing w:after="320"/>
      <w:jc w:val="both"/>
    </w:pPr>
    <w:rPr>
      <w:b/>
      <w:sz w:val="30"/>
    </w:rPr>
  </w:style>
  <w:style w:type="paragraph" w:customStyle="1" w:styleId="Frontparaheading-RMS">
    <w:name w:val="_Front para heading-RMS"/>
    <w:basedOn w:val="Normal0"/>
    <w:rsid w:val="003B79AF"/>
    <w:pPr>
      <w:spacing w:before="280"/>
      <w:jc w:val="both"/>
    </w:pPr>
    <w:rPr>
      <w:b/>
    </w:rPr>
  </w:style>
  <w:style w:type="paragraph" w:customStyle="1" w:styleId="Header0">
    <w:name w:val="_Header"/>
    <w:basedOn w:val="Normal0"/>
    <w:rsid w:val="00EB145E"/>
    <w:pPr>
      <w:spacing w:before="240"/>
    </w:pPr>
    <w:rPr>
      <w:color w:val="808080"/>
      <w:sz w:val="18"/>
    </w:rPr>
  </w:style>
  <w:style w:type="paragraph" w:customStyle="1" w:styleId="DiscFooter">
    <w:name w:val="_DiscFooter"/>
    <w:basedOn w:val="Normal0"/>
    <w:rsid w:val="009D34E1"/>
    <w:rPr>
      <w:color w:val="808080"/>
      <w:sz w:val="16"/>
    </w:rPr>
  </w:style>
  <w:style w:type="paragraph" w:customStyle="1" w:styleId="DatePublication">
    <w:name w:val="_DatePublication"/>
    <w:basedOn w:val="DiscFooter"/>
    <w:rsid w:val="00952B5E"/>
    <w:pPr>
      <w:spacing w:before="40"/>
      <w:ind w:left="432"/>
      <w:jc w:val="center"/>
    </w:pPr>
  </w:style>
  <w:style w:type="paragraph" w:customStyle="1" w:styleId="Date">
    <w:name w:val="_Date"/>
    <w:basedOn w:val="Normal0"/>
    <w:rsid w:val="00EB145E"/>
    <w:pPr>
      <w:ind w:left="576"/>
    </w:pPr>
    <w:rPr>
      <w:color w:val="FFFFFF"/>
    </w:rPr>
  </w:style>
  <w:style w:type="paragraph" w:customStyle="1" w:styleId="FooterRight">
    <w:name w:val="_FooterRight"/>
    <w:basedOn w:val="DiscFooter"/>
    <w:rsid w:val="009C7F81"/>
    <w:pPr>
      <w:jc w:val="right"/>
    </w:pPr>
  </w:style>
  <w:style w:type="paragraph" w:customStyle="1" w:styleId="CRTextDisclaimer">
    <w:name w:val="_CR_Text_Disclaimer"/>
    <w:basedOn w:val="TextDisclaimer"/>
    <w:rsid w:val="004D09A5"/>
    <w:pPr>
      <w:spacing w:before="0" w:after="0"/>
      <w:jc w:val="left"/>
    </w:pPr>
    <w:rPr>
      <w:sz w:val="12"/>
    </w:rPr>
  </w:style>
  <w:style w:type="paragraph" w:customStyle="1" w:styleId="CRHeadingDisclaimer">
    <w:name w:val="_CR_Heading_Disclaimer"/>
    <w:basedOn w:val="CRTextDisclaimer"/>
    <w:rsid w:val="00022A94"/>
    <w:rPr>
      <w:b/>
      <w:color w:val="EA5E0D"/>
      <w:sz w:val="20"/>
    </w:rPr>
  </w:style>
  <w:style w:type="paragraph" w:customStyle="1" w:styleId="CRHeader">
    <w:name w:val="_CR_Header"/>
    <w:basedOn w:val="Normal0"/>
    <w:rsid w:val="00A04E83"/>
    <w:rPr>
      <w:color w:val="FF6600"/>
      <w:sz w:val="14"/>
    </w:rPr>
  </w:style>
  <w:style w:type="paragraph" w:customStyle="1" w:styleId="Reason">
    <w:name w:val="_Reason"/>
    <w:basedOn w:val="Normal0"/>
    <w:rsid w:val="002359E1"/>
    <w:pPr>
      <w:spacing w:after="120" w:line="276" w:lineRule="auto"/>
      <w:jc w:val="right"/>
    </w:pPr>
  </w:style>
  <w:style w:type="paragraph" w:customStyle="1" w:styleId="CRTitleDisclaimer">
    <w:name w:val="_CR_Title_Disclaimer"/>
    <w:basedOn w:val="CRHeadingDisclaimer"/>
    <w:rsid w:val="00675A86"/>
    <w:pPr>
      <w:spacing w:before="20" w:after="20"/>
    </w:pPr>
    <w:rPr>
      <w:sz w:val="13"/>
    </w:rPr>
  </w:style>
  <w:style w:type="paragraph" w:customStyle="1" w:styleId="CRTitleFP-RMS">
    <w:name w:val="_CR_Title_FP-RMS"/>
    <w:basedOn w:val="CRHeader"/>
    <w:rsid w:val="00675A86"/>
    <w:rPr>
      <w:b/>
      <w:sz w:val="20"/>
    </w:rPr>
  </w:style>
  <w:style w:type="paragraph" w:customStyle="1" w:styleId="CRBody-RMS">
    <w:name w:val="_CR_Body-RMS"/>
    <w:basedOn w:val="Body"/>
    <w:rsid w:val="00EE66D7"/>
    <w:pPr>
      <w:spacing w:after="0" w:line="240" w:lineRule="auto"/>
    </w:pPr>
    <w:rPr>
      <w:sz w:val="18"/>
    </w:rPr>
  </w:style>
  <w:style w:type="paragraph" w:customStyle="1" w:styleId="CRFrontbullets-RMS">
    <w:name w:val="_CR_Front bullets-RMS"/>
    <w:basedOn w:val="Frontbullets-RMS"/>
    <w:rsid w:val="00EE66D7"/>
    <w:rPr>
      <w:sz w:val="18"/>
    </w:rPr>
  </w:style>
  <w:style w:type="paragraph" w:customStyle="1" w:styleId="CRText">
    <w:name w:val="_CR_Text"/>
    <w:basedOn w:val="Text-RMS"/>
    <w:rsid w:val="00C948EB"/>
  </w:style>
  <w:style w:type="paragraph" w:customStyle="1" w:styleId="CRChartTitleDisc">
    <w:name w:val="_CR_Chart_Title_Disc"/>
    <w:basedOn w:val="CRHeadingDisclaimer"/>
    <w:rsid w:val="00BA4D50"/>
    <w:rPr>
      <w:color w:val="F15C22"/>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2841882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image" Target="media/image3.emf"/><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2.emf"/><Relationship Id="rId25"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eader" Target="header3.xml"/><Relationship Id="rId5" Type="http://schemas.openxmlformats.org/officeDocument/2006/relationships/customXml" Target="../customXml/item5.xml"/><Relationship Id="rId15" Type="http://schemas.openxmlformats.org/officeDocument/2006/relationships/hyperlink" Target="https://research.swedbank.se/files/RecoTrackList/RecoTrackListBaltic.pdf" TargetMode="External"/><Relationship Id="rId23" Type="http://schemas.openxmlformats.org/officeDocument/2006/relationships/footer" Target="footer2.xml"/><Relationship Id="rId28" Type="http://schemas.openxmlformats.org/officeDocument/2006/relationships/theme" Target="theme/theme1.xml"/><Relationship Id="rId10" Type="http://schemas.openxmlformats.org/officeDocument/2006/relationships/styles" Target="styles.xml"/><Relationship Id="rId19" Type="http://schemas.openxmlformats.org/officeDocument/2006/relationships/image" Target="media/image4.emf"/><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1.xml"/><Relationship Id="rId27"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49A2152D203455084899EC555E70826"/>
        <w:category>
          <w:name w:val="General"/>
          <w:gallery w:val="placeholder"/>
        </w:category>
        <w:types>
          <w:type w:val="bbPlcHdr"/>
        </w:types>
        <w:behaviors>
          <w:behavior w:val="content"/>
        </w:behaviors>
        <w:guid w:val="{CDA194BF-22AE-4AE3-93B9-78B0599693B7}"/>
      </w:docPartPr>
      <w:docPartBody>
        <w:p w:rsidR="00873614" w:rsidRDefault="005A3A11">
          <w:r w:rsidRPr="003146CD">
            <w:rPr>
              <w:rStyle w:val="PlaceholderText"/>
            </w:rPr>
            <w:t>Accessor</w:t>
          </w:r>
        </w:p>
      </w:docPartBody>
    </w:docPart>
    <w:docPart>
      <w:docPartPr>
        <w:name w:val="975001B200174D0E9194A5873623D165"/>
        <w:category>
          <w:name w:val="General"/>
          <w:gallery w:val="placeholder"/>
        </w:category>
        <w:types>
          <w:type w:val="bbPlcHdr"/>
        </w:types>
        <w:behaviors>
          <w:behavior w:val="content"/>
        </w:behaviors>
        <w:guid w:val="{2CEF9CB9-C025-4865-A518-C207FAD15177}"/>
      </w:docPartPr>
      <w:docPartBody>
        <w:p w:rsidR="006063D6" w:rsidRDefault="00393D4F">
          <w:r w:rsidRPr="003C650A">
            <w:rPr>
              <w:rStyle w:val="PlaceholderText"/>
            </w:rPr>
            <w:t>Accessor</w:t>
          </w:r>
        </w:p>
      </w:docPartBody>
    </w:docPart>
    <w:docPart>
      <w:docPartPr>
        <w:name w:val="613C3B1EA1054CC8B51E5DAA3A8B22B8"/>
        <w:category>
          <w:name w:val="General"/>
          <w:gallery w:val="placeholder"/>
        </w:category>
        <w:types>
          <w:type w:val="bbPlcHdr"/>
        </w:types>
        <w:behaviors>
          <w:behavior w:val="content"/>
        </w:behaviors>
        <w:guid w:val="{0B57C1D5-8332-4DD8-9E1B-F834B3A27399}"/>
      </w:docPartPr>
      <w:docPartBody>
        <w:p w:rsidR="006063D6" w:rsidRDefault="00393D4F">
          <w:r w:rsidRPr="003C650A">
            <w:rPr>
              <w:rStyle w:val="PlaceholderText"/>
            </w:rPr>
            <w:t>Accessor</w:t>
          </w:r>
        </w:p>
      </w:docPartBody>
    </w:docPart>
    <w:docPart>
      <w:docPartPr>
        <w:name w:val="F6EC81E6276B45F2BAE6A8469B83A668"/>
        <w:category>
          <w:name w:val="General"/>
          <w:gallery w:val="placeholder"/>
        </w:category>
        <w:types>
          <w:type w:val="bbPlcHdr"/>
        </w:types>
        <w:behaviors>
          <w:behavior w:val="content"/>
        </w:behaviors>
        <w:guid w:val="{E1125192-15C7-48B3-BEF7-473D7421FC45}"/>
      </w:docPartPr>
      <w:docPartBody>
        <w:p w:rsidR="001238C8" w:rsidRDefault="00122BEC">
          <w:r w:rsidRPr="00D47BA8">
            <w:rPr>
              <w:rStyle w:val="PlaceholderText"/>
            </w:rPr>
            <w:t>Accessor</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Swedbank Sans Regular">
    <w:panose1 w:val="02020503050405020304"/>
    <w:charset w:val="BA"/>
    <w:family w:val="roman"/>
    <w:pitch w:val="variable"/>
    <w:sig w:usb0="00000207" w:usb1="00000000" w:usb2="00000000" w:usb3="00000000" w:csb0="00000097"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Batang">
    <w:altName w:val="바탕"/>
    <w:panose1 w:val="02030600000101010101"/>
    <w:charset w:val="81"/>
    <w:family w:val="roman"/>
    <w:pitch w:val="variable"/>
    <w:sig w:usb0="B00002AF" w:usb1="69D77CFB" w:usb2="00000030" w:usb3="00000000" w:csb0="0008009F" w:csb1="00000000"/>
  </w:font>
  <w:font w:name="Myriad-Italic">
    <w:altName w:val="Times New Roman"/>
    <w:charset w:val="00"/>
    <w:family w:val="auto"/>
    <w:pitch w:val="variable"/>
    <w:sig w:usb0="00000001" w:usb1="1000004A" w:usb2="00000000" w:usb3="00000000" w:csb0="00000111" w:csb1="00000000"/>
  </w:font>
  <w:font w:name="Generis Sans Com">
    <w:altName w:val="Arial"/>
    <w:charset w:val="00"/>
    <w:family w:val="swiss"/>
    <w:pitch w:val="variable"/>
    <w:sig w:usb0="800000AF" w:usb1="5000204A" w:usb2="00000000" w:usb3="00000000" w:csb0="0000009B" w:csb1="00000000"/>
  </w:font>
  <w:font w:name="Swedbank Sans Bold">
    <w:panose1 w:val="02020803050405020304"/>
    <w:charset w:val="BA"/>
    <w:family w:val="roman"/>
    <w:pitch w:val="variable"/>
    <w:sig w:usb0="00000207" w:usb1="00000000" w:usb2="00000000" w:usb3="00000000" w:csb0="00000097"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34F8B"/>
    <w:rsid w:val="000B3E42"/>
    <w:rsid w:val="00122BEC"/>
    <w:rsid w:val="001238C8"/>
    <w:rsid w:val="003612A3"/>
    <w:rsid w:val="00393D4F"/>
    <w:rsid w:val="004463DD"/>
    <w:rsid w:val="005A3A11"/>
    <w:rsid w:val="006063D6"/>
    <w:rsid w:val="00873614"/>
    <w:rsid w:val="00A12D3A"/>
    <w:rsid w:val="00A262C4"/>
    <w:rsid w:val="00CB31F3"/>
    <w:rsid w:val="00CD0D4C"/>
    <w:rsid w:val="00CF64E2"/>
    <w:rsid w:val="00D10FE9"/>
    <w:rsid w:val="00F34F8B"/>
  </w:rsids>
  <m:mathPr>
    <m:mathFont m:val="Cambria Math"/>
    <m:brkBin m:val="before"/>
    <m:brkBinSub m:val="--"/>
    <m:smallFrac m:val="0"/>
    <m:dispDef/>
    <m:lMargin m:val="0"/>
    <m:rMargin m:val="0"/>
    <m:defJc m:val="centerGroup"/>
    <m:wrapIndent m:val="1440"/>
    <m:intLim m:val="subSup"/>
    <m:naryLim m:val="undOvr"/>
  </m:mathPr>
  <w:themeFontLang w:val="en-US" w:eastAsia="ja-JP" w:bidi="he-IL"/>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ja-JP"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22BEC"/>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Root xmlns:xsd="http://www.w3.org/2001/XMLSchema" xmlns:xsi="http://www.w3.org/2001/XMLSchema-instance" xmlns="http://schemas.factset.com/Partners/CustomXml" IsGeneratedDoc="true" UnlockControlsOnGeneration="false">
  <IsResponsive>false</IsResponsive>
  <StyleTemplate>Swedbank_SB_Styles.dotx</StyleTemplate>
  <ContentEnvironments>
    <ContentEnvironment IgnoreConditions="false" Id="0">
      <Contents>
        <Content xsi:type="ExcelEngine" HideIfEmpty="false" ResolveOption="ResolveAlways" IndexValue="9999" Deleted="false" id="-1011057416" Replace="true" Title="Report Element" KeepFormatting="false" UseDataName="true">
          <DisplayedTreeLabel>Multi Elements (RXL): BRecosChart_EST.rxl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InnerItem xsi:nil="true"/>
            </DateStampReport>
            <ForcedPrice xsi:nil="true"/>
            <HasMultipleRwdFiles xsi:nil="true"/>
            <HasNoEquity xsi:nil="true"/>
            <Period/>
          </Flag>
          <ExecRequest>
            <exec dataName="image" dataPurpose="imageData" outputtype=".emf" flag=",,0,0,0,,,,0,0,0,,,0,,,," responsiveoutputtype="Png" exporttohtmlassvg="false" isptw="true" noexcelautotag="false" exceltoolsregioncode="Default" keyword="RunExcelodm" model="BRecosChart_EST.rxl" selection="0,1,0,1"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0</FirstRow>
            <LastColumn>1</LastColumn>
            <LastRow>1</LastRow>
          </Selection>
          <ShouldOutputResponsive>false</ShouldOutputResponsive>
          <UseSourceSize>true</UseSourceSize>
          <Model>
            <InnerItem>BRecosChart_EST.rxl</InnerItem>
          </Model>
        </Content>
        <Content xsi:type="TextAccessor" HideIfEmpty="false" ResolveOption="ResolveAlways" IndexValue="9999" Deleted="false" id="871119721" Replace="true" Title="Accessor">
          <DisplayedTreeLabel>Equity: [TODAY\-1D\AS\DD.MM.YYYY]</DisplayedTreeLabel>
          <Format>
            <TextPattern>
              <ConcatBefore xmlns="http://schemas.factset.com/Partners/CustomXml/V2">
                <BareAccessor xmlns="http://schemas.factset.com/Partners/CustomXml">Swedbank Baltics AS soovitused </BareAccessor>
                <WebEngineTac>
                  <Accessor xmlns="http://schemas.factset.com/Partners/CustomXml">
                    <RawStringAccessor>Swedbank Baltics AS soovitused </RawStringAccessor>
                  </Accessor>
                  <TacType xmlns="http://schemas.factset.com/Partners/CustomXml">String</TacType>
                </WebEngineTac>
                <WebEngineTacRequest xmlns="http://schemas.factset.com/Partners/CustomXml">
                  <formula outputtype="content" IgnoreFunctions="false" accessor="Swedbank Baltics AS soovitused "/>
                </WebEngineTacRequest>
              </ConcatBefore>
              <TextCase>None</TextCase>
              <TrimOption>TrimAll</TrimOption>
            </TextPattern>
            <FavouriteName/>
          </Format>
          <FormulaRequest>
            <formula outputtype="content" IgnoreFunctions="false" accessor="EqAcc(TODAY\-1D\AS\DD.MM.YYYY)"/>
          </FormulaRequest>
          <HyperlinkOption>None</HyperlinkOption>
          <UseDefaultFormatting>false</UseDefaultFormatting>
          <WebEngineTac>
            <Accessor>
              <RawStringAccessor>TODAY\-1D\AS\DD.MM.YYYY</RawStringAccessor>
            </Accessor>
            <TacType>EqAcc</TacType>
          </WebEngineTac>
        </Content>
        <Content xsi:type="TextAccessor" HideIfEmpty="false" ResolveOption="ResolveAlways" IndexValue="9999" Deleted="false" id="-806238284" Replace="true" Title="Accessor">
          <DisplayedTreeLabel>Equity: [COMPANY\ANALYST1\FIRSTNAME]</DisplayedTreeLabel>
          <Format>
            <TextPattern>
              <TextCase>None</TextCase>
              <TrimOption>TrimAll</TrimOption>
            </TextPattern>
          </Format>
          <FormulaRequest>
            <formula outputtype="content" IgnoreFunctions="false" accessor="EqAcc(COMPANY\ANALYST1\FIRSTNAME)"/>
          </FormulaRequest>
          <HyperlinkOption>None</HyperlinkOption>
          <UseDefaultFormatting>false</UseDefaultFormatting>
          <WebEngineTac>
            <Accessor>
              <RawStringAccessor>COMPANY\ANALYST1\FIRSTNAME</RawStringAccessor>
            </Accessor>
            <TacType>EqAcc</TacType>
          </WebEngineTac>
        </Content>
        <Content xsi:type="TextAccessor" HideIfEmpty="false" ResolveOption="ResolveAlways" IndexValue="9999" Deleted="false" id="-222748628" Replace="true" Title="Accessor">
          <DisplayedTreeLabel>Equity: [COMPANY\ANALYST1\LASTNAME]</DisplayedTreeLabel>
          <Format>
            <TextPattern>
              <TextCase>None</TextCase>
              <TrimOption>TrimAll</TrimOption>
            </TextPattern>
          </Format>
          <FormulaRequest>
            <formula outputtype="content" IgnoreFunctions="false" accessor="EqAcc(COMPANY\ANALYST1\LASTNAME)"/>
          </FormulaRequest>
          <HyperlinkOption>None</HyperlinkOption>
          <UseDefaultFormatting>false</UseDefaultFormatting>
          <WebEngineTac>
            <Accessor>
              <RawStringAccessor>COMPANY\ANALYST1\LASTNAME</RawStringAccessor>
            </Accessor>
            <TacType>EqAcc</TacType>
          </WebEngineTac>
        </Content>
        <Content xsi:type="TextAccessor" HideIfEmpty="false" ResolveOption="ResolveAlways" IndexValue="9999" Deleted="false" id="-67567518" Replace="true" Title="Accessor">
          <DisplayedTreeLabel>Equity: Name</DisplayedTreeLabel>
          <Format>
            <TextPattern>
              <TextCase>None</TextCase>
              <TrimOption>TrimAll</TrimOption>
            </TextPattern>
          </Format>
          <FormulaRequest>
            <formula outputtype="content" IgnoreFunctions="false" accessor="EqAcc(COMPANY\NAME)"/>
          </FormulaRequest>
          <HyperlinkOption>None</HyperlinkOption>
          <UseDefaultFormatting>false</UseDefaultFormatting>
          <WebEngineTac>
            <Accessor>
              <RawStringAccessor>COMPANY\NAME</RawStringAccessor>
            </Accessor>
            <TacType>EqAcc</TacType>
          </WebEngineTac>
        </Content>
        <Content xsi:type="ExcelEngine" HideIfEmpty="false" ResolveOption="ResolveAlways" IndexValue="9999" Deleted="false" id="-1583134139" Replace="true" Title="Report Element" KeepFormatting="false" UseDataName="false">
          <DisplayedTreeLabel>Multi Elements (RXL): Disc_CompanyPriceRating_box.rxl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-5</Id>
              <DieseName>EqAcc(COMPANY\PRODUCT\CURRENCY\ISO)</DieseName>
              <SecurityCodes/>
              <IsoCode>EqAcc(COMPANY\PRODUCT\CURRENCY\ISO)</IsoCode>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BareAccessor>TODAY\ASSTRING</BareAccessor>
              <InnerItem xsi:nil="true"/>
              <WebEngineTac>
                <Accessor>
                  <RawStringAccessor>TODAY\ASSTRING</RawStringAccessor>
                </Accessor>
                <TacType>EqAcc</TacType>
              </WebEngineTac>
            </DateStampReport>
            <ForcedPrice xsi:nil="true"/>
            <HasMultipleRwdFiles xsi:nil="true"/>
            <HasNoEquity xsi:nil="true"/>
            <Period>
              <BareAccessor>TODAY\-2Y\ASSTRING</BareAccessor>
              <WebEngineTac>
                <Accessor>
                  <RawStringAccessor>TODAY\-2Y\ASSTRING</RawStringAccessor>
                </Accessor>
                <TacType>EqAcc</TacType>
              </WebEngineTac>
            </Period>
          </Flag>
          <ExecRequest>
            <exec currency="EqAcc(COMPANY\PRODUCT\CURRENCY\ISO)" outputtype=".emf" flag="EqAcc(TODAY\-2Y\ASSTRING),EqAcc(TODAY\ASSTRING),0,0,0,,,,0,0,0,,,0,,,," responsiveoutputtype="Png" exporttohtmlassvg="false" isptw="true" noexcelautotag="false" exceltoolsregioncode="Default" keyword="RunExcelodm" model="Disc_CompanyPriceRating_box.rxl" postlayer="AdaptPriceRatingLabels|ContinueOnFail{false}" selection="0,1,0,1"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0</FirstRow>
            <LastColumn>1</LastColumn>
            <LastRow>1</LastRow>
          </Selection>
          <ShouldOutputResponsive>false</ShouldOutputResponsive>
          <UseSourceSize>true</UseSourceSize>
          <Model>
            <InnerItem>Disc_CompanyPriceRating_box.rxl</InnerItem>
          </Model>
          <PostLayerCommands>
            <PostLayerCommand xsi:type="AdaptPriceRatingLabels">
              <ContinueOnFail>false</ContinueOnFail>
            </PostLayerCommand>
          </PostLayerCommands>
        </Content>
        <Content xsi:type="ExcelEngine" HideIfEmpty="false" ResolveOption="ResolveAlways" IndexValue="9999" Deleted="false" id="-2143882405" Replace="true" Title="Report Element" KeepFormatting="false" UseDataName="false">
          <DisplayedTreeLabel>Single Entity Element (KEY): disc_cr_table.key</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KeyFlag">
            <IsAdhoc>false</IsAdhoc>
            <DateStampReport>
              <BareAccessor>DATE\ASSTRING</BareAccessor>
              <InnerItem xsi:nil="true"/>
              <WebEngineTac>
                <Accessor>
                  <RawStringAccessor>DATE\ASSTRING</RawStringAccessor>
                </Accessor>
                <TacType>EqAcc</TacType>
              </WebEngineTac>
            </DateStampReport>
            <ForcedPrice xsi:nil="true"/>
            <IsTemp>false</IsTemp>
            <KeyFileName/>
            <NumberOfYears>0</NumberOfYears>
            <Period>
              <InnerItem>
                <Part>0</Part>
                <Type>YearAbsolute</Type>
                <Year>2023</Year>
              </InnerItem>
            </Period>
          </Flag>
          <ExecRequest>
            <exec outputtype=".emf" flag="2023,,EqAcc(DATE\ASSTRING),,,0,,,,0," responsiveoutputtype="Png" exporttohtmlassvg="false" isptw="true" noexcelautotag="false" exceltoolsregioncode="Default" keyword="RunKey" model="disc_cr_table.key" selection="3,4,1,2"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1</FirstColumn>
            <FirstRow>3</FirstRow>
            <LastColumn>2</LastColumn>
            <LastRow>4</LastRow>
          </Selection>
          <ShouldOutputResponsive>false</ShouldOutputResponsive>
          <UseSourceSize>true</UseSourceSize>
          <Model>
            <InnerItem>disc_cr_table.key</InnerItem>
          </Model>
        </Content>
        <Content xsi:type="ExcelEngine" HideIfEmpty="false" ResolveOption="ResolveAlways" IndexValue="9999" Deleted="false" id="851834525" Replace="true" Title="Report Element" KeepFormatting="false" UseDataName="false">
          <DisplayedTreeLabel>Multi Elements (RXL): BRecosTable_EST.rxl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InnerItem xsi:nil="true"/>
            </DateStampReport>
            <ForcedPrice xsi:nil="true"/>
            <HasMultipleRwdFiles xsi:nil="true"/>
            <HasNoEquity xsi:nil="true"/>
            <Period/>
          </Flag>
          <ExecRequest>
            <exec outputtype=".emf" flag=",,0,0,0,,,,0,0,0,,,0,,,," responsiveoutputtype="Png" exporttohtmlassvg="false" isptw="true" noexcelautotag="false" exceltoolsregioncode="Default" keyword="RunExcelodm" model="BRecosTable_EST.rxl" selection="10,13,0,2"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10</FirstRow>
            <LastColumn>2</LastColumn>
            <LastRow>13</LastRow>
          </Selection>
          <ShouldOutputResponsive>false</ShouldOutputResponsive>
          <UseSourceSize>true</UseSourceSize>
          <Model>
            <InnerItem>BRecosTable_EST.rxl</InnerItem>
          </Model>
        </Content>
      </Contents>
      <ModelPropertiesVariables Specific="true">
        <ModelProps>
          <DocType>STADALL</DocType>
          <Name>STADALL</Name>
          <ShouldUpdateFields>false</ShouldUpdateFields>
          <UnlockControlsOnGeneration>false</UnlockControlsOnGeneration>
        </ModelProps>
        <IsDisclaimer>true</IsDisclaimer>
      </ModelPropertiesVariables>
    </ContentEnvironment>
    <ContentEnvironment IgnoreConditions="false" Id="1">
      <ModelPropertiesVariables Specific="false">
        <ModelProps>
          <DocType>DISC_EQ</DocType>
          <Name>DISC_EQ</Name>
          <ShouldUpdateFields>false</ShouldUpdateFields>
          <UnlockControlsOnGeneration>false</UnlockControlsOnGeneration>
        </ModelProps>
        <IsDisclaimer>true</IsDisclaimer>
      </ModelPropertiesVariables>
      <ReferencedContents>
        <ReferencedContent>-1011057416</ReferencedContent>
        <ReferencedContent>871119721</ReferencedContent>
        <ReferencedContent>-806238284</ReferencedContent>
        <ReferencedContent>-222748628</ReferencedContent>
        <ReferencedContent>851834525</ReferencedContent>
        <ReferencedContent>-2143882405</ReferencedContent>
        <ReferencedContent>-67567518</ReferencedContent>
        <ReferencedContent>-1583134139</ReferencedContent>
      </ReferencedContents>
    </ContentEnvironment>
  </ContentEnvironments>
  <CurrentStyleTemplate>\\sto-file23\allmdata2$\Research\Jcf\Partner\model\Swedbank_SB_Styles.dotx</CurrentStyleTemplate>
</Root>
</file>

<file path=customXml/item2.xml><?xml version="1.0" encoding="utf-8"?>
<XmlDocProperties xmlns:xsd="http://www.w3.org/2001/XMLSchema" xmlns:xsi="http://www.w3.org/2001/XMLSchema-instance" xmlns="http://schemas.factset.com/Partners/XmlDocProperties">
  <Properties>
    <Property Name="Company">
      <Values>
        <Value Managed="true" Order="0" Type="IND_LDS">13403</Value>
      </Values>
    </Property>
    <Property Name="[RWS:COMPANY]">
      <Values>
        <Value Managed="true" Order="0" Type="IND_LDS">13403</Value>
      </Values>
    </Property>
    <Property Name="TypeDoc">
      <Values>
        <Value Managed="true" Order="0" Type="TAG">STADALL</Value>
      </Values>
    </Property>
    <Property Name="DocCreateKeyword">
      <Values>
        <Value Managed="true" Order="0" Type="TAG">DISC_EQ_EST_RIB</Value>
      </Values>
    </Property>
    <Property Name="WipLds">
      <Values>
        <Value Managed="true" Order="0" Type="TAG">2</Value>
      </Values>
    </Property>
    <Property Name="LastRefresh">
      <Values>
        <Value Managed="true" Order="0" Type="TAG">06/05/2026  10:31:24</Value>
      </Values>
    </Property>
    <Property Name="[RWS:DOC_CREATE_KEYWORD]">
      <Values>
        <Value Managed="true" Order="0" Type="TAG">DISC_EQ_EST_RIB</Value>
      </Values>
    </Property>
    <Property Name="JcfpaVersion">
      <Values>
        <Value Managed="true" Order="0" Type="TAG">6.9.12.2x86(2022</Value>
      </Values>
    </Property>
    <Property Name="Module">
      <Values>
        <Value Managed="true" Order="0" Type="TAG">FACTSETPARTNERS</Value>
      </Values>
    </Property>
    <Property Name="[RWS:DATASRC_ID]">
      <Values>
        <Value Managed="true" Order="0" Type="TAG">2</Value>
      </Values>
    </Property>
    <Property Name="[RWS:LAST_REFRESH]">
      <Values>
        <Value Managed="true" Order="0" Type="TAG">06/05/2026  10:31:24</Value>
      </Values>
    </Property>
    <Property Name="Refreshed">
      <Values>
        <Value Managed="true" Order="0" Type="TAG">true</Value>
      </Values>
    </Property>
    <Property Name="YearRef">
      <Values>
        <Value Managed="true" Order="0" Type="TAG">2028</Value>
      </Values>
    </Property>
    <Property Name="MainEntityAnalyst">
      <Values>
        <Value Managed="true" Order="0" Type="TAG">124</Value>
      </Values>
    </Property>
    <Property Name="[RWS:YEARREF]">
      <Values>
        <Value Managed="true" Order="0" Type="TAG">2028</Value>
      </Values>
    </Property>
    <Property Name="[RWS:BASE_ENTITY_ID]">
      <Values>
        <Value Managed="true" Order="0" Type="TAG">C13403</Value>
      </Values>
    </Property>
    <Property Name="PriceDate">
      <Values>
        <Value Managed="true" Order="0" Type="TAG">04/05/2026</Value>
      </Values>
    </Property>
    <Property Name="[RWS:DATE_PRICE_GMT]">
      <Values>
        <Value Managed="true" Order="0" Type="TAG">04/05/2026</Value>
      </Values>
    </Property>
    <Property Name="[RWS:IS_SERVER_SIDE_GENERATED]">
      <Values>
        <Value Managed="true" Order="0" Type="TAG">true</Value>
      </Values>
    </Property>
    <Property Name="DocIsInitialized">
      <Values>
        <Value Managed="true" Order="0" Type="TAG">0</Value>
      </Values>
    </Property>
    <Property Name="Industry">
      <Values>
        <Value Managed="true" Order="0" Type="TAG">13826</Value>
      </Values>
    </Property>
    <Property Name="[RWS:INDUSTRY]">
      <Values>
        <Value Managed="true" Order="0" Type="TAG">13826</Value>
      </Values>
    </Property>
    <Property Name="Currency">
      <Values>
        <Value Managed="true" Order="0" Type="TAG">10050</Value>
      </Values>
    </Property>
    <Property Name="[RWS:CURRENCY]">
      <Values>
        <Value Managed="true" Order="0" Type="TAG">10050</Value>
      </Values>
    </Property>
    <Property Name="Option">
      <Values>
        <Value Managed="true" Order="0" Type="TAG">2028,DATESTAMP,1,1,1,1,0,disc_eq_baltics_est.docx,0,0,0,0,v6.9.12.0x86(2022,10050,,,0,{,,0},{,,0},{,,0},{,,0},0,0</Value>
      </Values>
    </Property>
    <Property Name="MainEntityDN">
      <Values>
        <Value Managed="true" Order="0" Type="TAG">C13403</Value>
      </Values>
    </Property>
    <Property Name="[RWS:USER]">
      <Values>
        <Value Managed="true" Order="0" Type="TAG">124</Value>
      </Values>
    </Property>
    <Property Name="MainEntityIndustry">
      <Values>
        <Value Managed="true" Order="0" Type="TAG">13826</Value>
      </Values>
    </Property>
    <Property Name="IsServerSideGenerated">
      <Values>
        <Value Managed="true" Order="0" Type="TAG">true</Value>
      </Values>
    </Property>
    <Property Name="HasDisclaimer">
      <Values>
        <Value Managed="true" Order="0" Type="TAG">false</Value>
      </Values>
    </Property>
  </Properties>
</XmlDocProperties>
</file>

<file path=customXml/item3.xml><?xml version="1.0" encoding="utf-8"?>
<LayeringContext xmlns:xsd="http://www.w3.org/2001/XMLSchema" xmlns:xsi="http://www.w3.org/2001/XMLSchema-instance" xmlns="http://schemas.factset.com/Partners/CustomXml/LayeringContext">
  <RequestMaps>
    <RequestMap>
      <ContentControlIds>
        <Id>-1011057416</Id>
        <Id>871119721</Id>
        <Id>-806238284</Id>
        <Id>-222748628</Id>
        <Id>-67567518</Id>
        <Id>-1583134139</Id>
        <Id>-2143882405</Id>
        <Id>851834525</Id>
      </ContentControlIds>
      <EnvironmentIds>
        <Id>0</Id>
        <Id>1</Id>
      </EnvironmentIds>
      <Filters>
        <Filter>
          <Id/>
          <Type>Language</Type>
        </Filter>
      </Filters>
      <request>
        <ENGINE>
          <KW Behaviour="0">DISC_EQ_EST_RIB</KW>
          <DN>C13403</DN>
          <FLG>2028,DATESTAMP,1,1,1,1,0,disc_eq_baltics_est.docx,0,0,0,0,v6.9.12.0x86(2022,10050,,,0,{,,0},{,,0},{,,0},{,,0},0,0</FLG>
          <FL2>0</FL2>
          <FL3/>
        </ENGINE>
      </request>
    </RequestMap>
  </RequestMaps>
</LayeringContext>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XmlAutoTagRecord xmlns:xsd="http://www.w3.org/2001/XMLSchema" xmlns:xsi="http://www.w3.org/2001/XMLSchema-instance" xmlns="http://schemas.factset.com/Partners/XmlAutoTagRecord">
  <Blacklist/>
  <ConfirmedMatches/>
  <ConfirmedMatchesValidSerial/>
  <ExcelAutoTags>
    <ExcelAutoTag>
      <Id>13403</Id>
      <Serial/>
      <ContentControlId>-1583134139</ContentControlId>
    </ExcelAutoTag>
  </ExcelAutoTags>
</XmlAutoTagRecord>
</file>

<file path=customXml/item6.xml><?xml version="1.0" encoding="utf-8"?>
<ExternalDataCXml xmlns:xsd="http://www.w3.org/2001/XMLSchema" xmlns:xsi="http://www.w3.org/2001/XMLSchema-instance" xmlns="http://schemas.factset.com/Partners/XmlPartnersExernalData">
  <ExternalDataList/>
</ExternalDataCXml>
</file>

<file path=customXml/item7.xml><?xml version="1.0" encoding="utf-8"?>
<ModelInternalMetadata xmlns:xsi="http://www.w3.org/2001/XMLSchema-instance" xmlns:xsd="http://www.w3.org/2001/XMLSchema" xmlns="http://schemas.factset.com/Partners/CustomXml/ModelInternalMetadata" MaximumBackups="10" Version="5" OfficeVersion="16.0">
  <FileName>disc_eq_baltics_est.docx</FileName>
  <LastUploadTime>2023-12-19T12:57:17.7004406Z</LastUploadTime>
  <StyleReferenceUpdateTime>2021-09-10T10:34:26.6905235Z</StyleReferenceUpdateTime>
  <ModelDefaults>
    <Currency>
      <Id>10054</Id>
      <DieseName>M10054</DieseName>
      <SecurityCodes>
        <int>10760</int>
      </SecurityCodes>
      <IsoCode>USD</IsoCode>
      <Symbol>$</Symbol>
    </Currency>
    <Equity xsi:type="Company">
      <Id>3</Id>
      <DieseName>C00003</DieseName>
      <SecurityCodes>
        <int>16661</int>
        <int>10157</int>
      </SecurityCodes>
    </Equity>
    <Language>
      <Id>0</Id>
    </Language>
  </ModelDefaults>
  <WasProtected>NotSpecified</WasProtected>
</ModelInternalMetadata>
</file>

<file path=customXml/item8.xml><?xml version="1.0" encoding="utf-8"?>
<Root xmlns:xsi="http://www.w3.org/2001/XMLSchema-instance" xmlns:xsd="http://www.w3.org/2001/XMLSchema" xmlns="http://schemas.factset.com/Partners/EnvironmentXml">
  <ContentEnvironments>
    <ContentEnvironment DocumentReferenceId="1" Id="1" Identifier="" IgnoreConditions="false" PrintName="Default">
      <Conditional>
        <Filters>
          <Filter>
            <Id>-1</Id>
            <Type>Language</Type>
          </Filter>
        </Filters>
        <FavouriteName/>
      </Conditional>
      <EnvironmentRequest>
        <formula outputtype="content" IgnoreFunctions="false" accessor="$1,1$"/>
      </EnvironmentRequest>
    </ContentEnvironment>
  </ContentEnvironments>
</Root>
</file>

<file path=customXml/itemProps1.xml><?xml version="1.0" encoding="utf-8"?>
<ds:datastoreItem xmlns:ds="http://schemas.openxmlformats.org/officeDocument/2006/customXml" ds:itemID="{1C62E23B-1EFF-4C09-9856-897251D2802C}">
  <ds:schemaRefs>
    <ds:schemaRef ds:uri="http://www.w3.org/2001/XMLSchema"/>
    <ds:schemaRef ds:uri="http://schemas.factset.com/Partners/CustomXml"/>
    <ds:schemaRef ds:uri="http://schemas.factset.com/Partners/CustomXml/V2"/>
  </ds:schemaRefs>
</ds:datastoreItem>
</file>

<file path=customXml/itemProps2.xml><?xml version="1.0" encoding="utf-8"?>
<ds:datastoreItem xmlns:ds="http://schemas.openxmlformats.org/officeDocument/2006/customXml" ds:itemID="{AEBD17C0-C930-405E-8277-2E01326A74DE}">
  <ds:schemaRefs>
    <ds:schemaRef ds:uri="http://www.w3.org/2001/XMLSchema"/>
    <ds:schemaRef ds:uri="http://schemas.factset.com/Partners/XmlDocProperties"/>
  </ds:schemaRefs>
</ds:datastoreItem>
</file>

<file path=customXml/itemProps3.xml><?xml version="1.0" encoding="utf-8"?>
<ds:datastoreItem xmlns:ds="http://schemas.openxmlformats.org/officeDocument/2006/customXml" ds:itemID="{02DF13A5-88FE-4ED6-9BA4-453656FA9FE0}">
  <ds:schemaRefs>
    <ds:schemaRef ds:uri="http://www.w3.org/2001/XMLSchema"/>
    <ds:schemaRef ds:uri="http://schemas.factset.com/Partners/CustomXml/LayeringContext"/>
  </ds:schemaRefs>
</ds:datastoreItem>
</file>

<file path=customXml/itemProps4.xml><?xml version="1.0" encoding="utf-8"?>
<ds:datastoreItem xmlns:ds="http://schemas.openxmlformats.org/officeDocument/2006/customXml" ds:itemID="{6AF6B350-5E65-4E39-A656-4C216BE8D23F}">
  <ds:schemaRefs>
    <ds:schemaRef ds:uri="http://schemas.openxmlformats.org/officeDocument/2006/bibliography"/>
  </ds:schemaRefs>
</ds:datastoreItem>
</file>

<file path=customXml/itemProps5.xml><?xml version="1.0" encoding="utf-8"?>
<ds:datastoreItem xmlns:ds="http://schemas.openxmlformats.org/officeDocument/2006/customXml" ds:itemID="{E93DB66D-0441-4FB7-BCB6-D3F87F497177}">
  <ds:schemaRefs>
    <ds:schemaRef ds:uri="http://www.w3.org/2001/XMLSchema"/>
    <ds:schemaRef ds:uri="http://schemas.factset.com/Partners/XmlAutoTagRecord"/>
  </ds:schemaRefs>
</ds:datastoreItem>
</file>

<file path=customXml/itemProps6.xml><?xml version="1.0" encoding="utf-8"?>
<ds:datastoreItem xmlns:ds="http://schemas.openxmlformats.org/officeDocument/2006/customXml" ds:itemID="{D6A28FC3-B798-411C-9D5E-FE159CED2C75}">
  <ds:schemaRefs>
    <ds:schemaRef ds:uri="http://www.w3.org/2001/XMLSchema"/>
    <ds:schemaRef ds:uri="http://schemas.factset.com/Partners/XmlPartnersExernalData"/>
  </ds:schemaRefs>
</ds:datastoreItem>
</file>

<file path=customXml/itemProps7.xml><?xml version="1.0" encoding="utf-8"?>
<ds:datastoreItem xmlns:ds="http://schemas.openxmlformats.org/officeDocument/2006/customXml" ds:itemID="{E47E1A11-0F7A-47DC-BD22-B0AD2339D877}">
  <ds:schemaRefs>
    <ds:schemaRef ds:uri="http://www.w3.org/2001/XMLSchema"/>
    <ds:schemaRef ds:uri="http://schemas.factset.com/Partners/CustomXml/ModelInternalMetadata"/>
  </ds:schemaRefs>
</ds:datastoreItem>
</file>

<file path=customXml/itemProps8.xml><?xml version="1.0" encoding="utf-8"?>
<ds:datastoreItem xmlns:ds="http://schemas.openxmlformats.org/officeDocument/2006/customXml" ds:itemID="{A7C8350F-5DC0-47AA-9830-D73F89339C69}">
  <ds:schemaRefs>
    <ds:schemaRef ds:uri="http://www.w3.org/2001/XMLSchema"/>
    <ds:schemaRef ds:uri="http://schemas.factset.com/Partners/EnvironmentXml"/>
  </ds:schemaRefs>
</ds:datastoreItem>
</file>

<file path=docMetadata/LabelInfo.xml><?xml version="1.0" encoding="utf-8"?>
<clbl:labelList xmlns:clbl="http://schemas.microsoft.com/office/2020/mipLabelMetadata">
  <clbl:label id="{48f4341a-4c44-4d0a-9a5c-8b1c63cf69df}" enabled="1" method="Standard" siteId="{3d3309e9-342a-4198-8e2d-01a542e3ff21}"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3</Pages>
  <Words>1153</Words>
  <Characters>8019</Characters>
  <Application>Microsoft Office Word</Application>
  <DocSecurity>0</DocSecurity>
  <Lines>143</Lines>
  <Paragraphs>71</Paragraphs>
  <ScaleCrop>false</ScaleCrop>
  <HeadingPairs>
    <vt:vector size="2" baseType="variant">
      <vt:variant>
        <vt:lpstr>Title</vt:lpstr>
      </vt:variant>
      <vt:variant>
        <vt:i4>1</vt:i4>
      </vt:variant>
    </vt:vector>
  </HeadingPairs>
  <TitlesOfParts>
    <vt:vector size="1" baseType="lpstr">
      <vt:lpstr/>
    </vt:vector>
  </TitlesOfParts>
  <Company>Swedbank AB (publ)</Company>
  <LinksUpToDate>false</LinksUpToDate>
  <CharactersWithSpaces>9101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Siim Kokk</dc:creator>
  <cp:lastModifiedBy>Ott Kristjan Ollisaar</cp:lastModifiedBy>
  <cp:revision>2</cp:revision>
  <dcterms:created xsi:type="dcterms:W3CDTF">2026-05-06T10:31:00Z</dcterms:created>
  <dcterms:modified xsi:type="dcterms:W3CDTF">2026-05-06T10:31:00Z</dcterms:modified>
</cp:coreProperties>
</file>