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21B15B46" w14:textId="77777777" w:rsidTr="00DE5712">
        <w:trPr>
          <w:trHeight w:hRule="exact" w:val="360"/>
        </w:trPr>
        <w:tc>
          <w:tcPr>
            <w:tcW w:w="10206" w:type="dxa"/>
            <w:gridSpan w:val="2"/>
            <w:tcMar>
              <w:left w:w="0" w:type="dxa"/>
            </w:tcMar>
          </w:tcPr>
          <w:p w14:paraId="7F9D2DB0" w14:textId="77777777" w:rsidR="00DE5712" w:rsidRPr="00AB4F6E" w:rsidRDefault="00AB4F6E" w:rsidP="00DE5712">
            <w:pPr>
              <w:pStyle w:val="1stheading"/>
              <w:rPr>
                <w:lang w:val="et-EE"/>
              </w:rPr>
            </w:pPr>
            <w:bookmarkStart w:id="0" w:name="DISC_PLACEHOLDER"/>
            <w:r w:rsidRPr="00AB4F6E">
              <w:rPr>
                <w:lang w:val="et-EE"/>
              </w:rPr>
              <w:t>Taustteave</w:t>
            </w:r>
          </w:p>
          <w:p w14:paraId="4BEEC2BB"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6E2B032B" w14:textId="77777777" w:rsidTr="00F60515">
        <w:trPr>
          <w:cantSplit/>
          <w:trHeight w:val="4884"/>
        </w:trPr>
        <w:tc>
          <w:tcPr>
            <w:tcW w:w="10206" w:type="dxa"/>
            <w:gridSpan w:val="2"/>
            <w:tcMar>
              <w:left w:w="0" w:type="dxa"/>
            </w:tcMar>
          </w:tcPr>
          <w:p w14:paraId="2C075004" w14:textId="77777777" w:rsidR="00864CE9" w:rsidRPr="00AB4F6E" w:rsidRDefault="00AB4F6E" w:rsidP="00E845E2">
            <w:pPr>
              <w:pStyle w:val="HeadingDisclaimer"/>
              <w:spacing w:before="120"/>
              <w:rPr>
                <w:lang w:val="et-EE"/>
              </w:rPr>
            </w:pPr>
            <w:r w:rsidRPr="00AB4F6E">
              <w:rPr>
                <w:lang w:val="et-EE"/>
              </w:rPr>
              <w:t>Soovituste struktuur</w:t>
            </w:r>
          </w:p>
          <w:p w14:paraId="2F957D26"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14EEF087"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2D8E16BA"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3F0AB370"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1892AFAC"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4E6A271C"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596B3DE7" w14:textId="77777777" w:rsidR="00DE5712" w:rsidRPr="00AB4F6E" w:rsidRDefault="00AB4F6E" w:rsidP="00AB4F6E">
            <w:pPr>
              <w:pStyle w:val="TextDisclaimer"/>
              <w:rPr>
                <w:rFonts w:cs="Arial"/>
                <w:lang w:val="et-EE"/>
              </w:rPr>
            </w:pPr>
            <w:r w:rsidRPr="00AB4F6E">
              <w:rPr>
                <w:lang w:val="et-EE"/>
              </w:rPr>
              <w:t xml:space="preserve">Swedbank Baltics AS-i soovituste aluseks on erinevad standardsed hindamismudelid. Näiteks: diskonteeritud rahavoogudel põhinev väärtus, mille alusel diskonteeritakse oodatavad tulevased rahavood </w:t>
            </w:r>
            <w:proofErr w:type="spellStart"/>
            <w:r w:rsidRPr="00AB4F6E">
              <w:rPr>
                <w:lang w:val="et-EE"/>
              </w:rPr>
              <w:t>nüüdisväärtusesse</w:t>
            </w:r>
            <w:proofErr w:type="spellEnd"/>
            <w:r w:rsidRPr="00AB4F6E">
              <w:rPr>
                <w:lang w:val="et-EE"/>
              </w:rPr>
              <w:t>;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0232B3DE"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371AB954"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93964851,Template_disc_eq_baltics_est.docx"/>
              <w:id w:val="871119721"/>
              <w:lock w:val="sdtLocked"/>
              <w:placeholder>
                <w:docPart w:val="949A2152D203455084899EC555E70826"/>
              </w:placeholder>
            </w:sdtPr>
            <w:sdtContent>
              <w:p w14:paraId="03257952" w14:textId="77777777" w:rsidR="00F234C0" w:rsidRDefault="00000000">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25.05.2026</w:t>
                </w:r>
              </w:p>
            </w:sdtContent>
          </w:sdt>
          <w:sdt>
            <w:sdtPr>
              <w:rPr>
                <w:noProof/>
                <w:lang w:val="et-EE"/>
              </w:rPr>
              <w:tag w:val="Partners,OId851834525,DocTag-93964851,Template_disc_eq_baltics_est.docx"/>
              <w:id w:val="851834525"/>
              <w:lock w:val="sdtLocked"/>
            </w:sdtPr>
            <w:sdtContent>
              <w:p w14:paraId="4FABEA2C"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378A0287" wp14:editId="448FBFE5">
                      <wp:extent cx="3697240" cy="1076437"/>
                      <wp:effectExtent l="0" t="0" r="0" b="0"/>
                      <wp:docPr id="167" name="tmp_8744_1208bffc-f2e4-45ca-8976-38ffe3c7ccb752.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 name="tmp_8744_1208bffc-f2e4-45ca-8976-38ffe3c7ccb752.emf"/>
                              <pic:cNvPicPr/>
                            </pic:nvPicPr>
                            <pic:blipFill>
                              <a:blip r:embed="rId16" cstate="print"/>
                              <a:stretch>
                                <a:fillRect/>
                              </a:stretch>
                            </pic:blipFill>
                            <pic:spPr>
                              <a:xfrm>
                                <a:off x="0" y="0"/>
                                <a:ext cx="3697240" cy="1076437"/>
                              </a:xfrm>
                              <a:prstGeom prst="rect">
                                <a:avLst/>
                              </a:prstGeom>
                            </pic:spPr>
                          </pic:pic>
                        </a:graphicData>
                      </a:graphic>
                    </wp:inline>
                  </w:drawing>
                </w:r>
              </w:p>
            </w:sdtContent>
          </w:sdt>
          <w:p w14:paraId="11437A59"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93964851,Template_disc_eq_baltics_est.docx"/>
            <w:id w:val="-1011057416"/>
            <w:lock w:val="sdtLocked"/>
          </w:sdtPr>
          <w:sdtContent>
            <w:tc>
              <w:tcPr>
                <w:tcW w:w="4547" w:type="dxa"/>
              </w:tcPr>
              <w:p w14:paraId="64B96313"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59C19FA3" wp14:editId="74161C2F">
                      <wp:extent cx="1867678" cy="1266956"/>
                      <wp:effectExtent l="0" t="0" r="0" b="0"/>
                      <wp:docPr id="164" name="tmp_8744_1208bffc-f2e4-45ca-8976-38ffe3c7ccb749.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 name="tmp_8744_1208bffc-f2e4-45ca-8976-38ffe3c7ccb749.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3D0D2250" w14:textId="77777777" w:rsidTr="00DE5712">
        <w:trPr>
          <w:trHeight w:val="374"/>
        </w:trPr>
        <w:tc>
          <w:tcPr>
            <w:tcW w:w="10206" w:type="dxa"/>
            <w:gridSpan w:val="2"/>
            <w:tcMar>
              <w:left w:w="0" w:type="dxa"/>
            </w:tcMar>
          </w:tcPr>
          <w:p w14:paraId="174494CC" w14:textId="77777777" w:rsidR="00864CE9" w:rsidRPr="00AB4F6E" w:rsidRDefault="00000000"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93964851,Template_disc_eq_baltics_est.docx"/>
                <w:id w:val="-67567518"/>
                <w:lock w:val="sdtLocked"/>
                <w:placeholder>
                  <w:docPart w:val="F6EC81E6276B45F2BAE6A8469B83A668"/>
                </w:placeholder>
              </w:sdtPr>
              <w:sdtContent>
                <w:r>
                  <w:rPr>
                    <w:rStyle w:val="HeadingDisclaimerChar"/>
                    <w:rFonts w:eastAsiaTheme="minorEastAsia"/>
                    <w:lang w:val="et-EE"/>
                  </w:rPr>
                  <w:t>Tallinna Sadam</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20D35191" w14:textId="77777777" w:rsidTr="00DE5712">
        <w:trPr>
          <w:trHeight w:val="3398"/>
        </w:trPr>
        <w:tc>
          <w:tcPr>
            <w:tcW w:w="10206" w:type="dxa"/>
            <w:gridSpan w:val="2"/>
            <w:tcMar>
              <w:left w:w="0" w:type="dxa"/>
            </w:tcMar>
          </w:tcPr>
          <w:sdt>
            <w:sdtPr>
              <w:rPr>
                <w:noProof/>
                <w:lang w:val="et-EE" w:eastAsia="en-US"/>
              </w:rPr>
              <w:tag w:val="Partners,OId-1583134139,DocTag-93964851,Template_disc_eq_baltics_est.docx"/>
              <w:id w:val="-1583134139"/>
              <w:lock w:val="sdtLocked"/>
            </w:sdtPr>
            <w:sdtContent>
              <w:p w14:paraId="3BEA267D"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0F442D77" wp14:editId="4590E168">
                      <wp:extent cx="6432055" cy="2457706"/>
                      <wp:effectExtent l="0" t="0" r="0" b="0"/>
                      <wp:docPr id="165" name="tmp_8744_1208bffc-f2e4-45ca-8976-38ffe3c7ccb750.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 name="tmp_8744_1208bffc-f2e4-45ca-8976-38ffe3c7ccb750.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65908ADD" w14:textId="77777777" w:rsidTr="008B0CC3">
        <w:trPr>
          <w:trHeight w:val="1603"/>
        </w:trPr>
        <w:tc>
          <w:tcPr>
            <w:tcW w:w="10206" w:type="dxa"/>
            <w:gridSpan w:val="2"/>
            <w:tcMar>
              <w:left w:w="0" w:type="dxa"/>
            </w:tcMar>
          </w:tcPr>
          <w:p w14:paraId="65ECFE71"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4FEA1BED"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633E3BFF" w14:textId="77777777" w:rsidR="00864CE9" w:rsidRPr="00AB4F6E" w:rsidRDefault="00AB4F6E" w:rsidP="00AB4F6E">
            <w:pPr>
              <w:pStyle w:val="TextDisclaimer"/>
              <w:spacing w:before="120" w:after="40"/>
              <w:rPr>
                <w:bCs/>
                <w:i/>
                <w:iCs/>
                <w:sz w:val="18"/>
                <w:szCs w:val="18"/>
                <w:lang w:val="et-EE"/>
              </w:rPr>
            </w:pPr>
            <w:r w:rsidRPr="00AB4F6E">
              <w:rPr>
                <w:i/>
                <w:iCs/>
                <w:lang w:val="et-EE"/>
              </w:rPr>
              <w:t xml:space="preserve">Allikas: Swedbank Baltics AS (soovitused, sihthinnad) ja </w:t>
            </w:r>
            <w:proofErr w:type="spellStart"/>
            <w:r w:rsidRPr="00AB4F6E">
              <w:rPr>
                <w:i/>
                <w:iCs/>
                <w:lang w:val="et-EE"/>
              </w:rPr>
              <w:t>Factset</w:t>
            </w:r>
            <w:proofErr w:type="spellEnd"/>
            <w:r w:rsidRPr="00AB4F6E">
              <w:rPr>
                <w:i/>
                <w:iCs/>
                <w:lang w:val="et-EE"/>
              </w:rPr>
              <w:t xml:space="preserve"> (hinnad)</w:t>
            </w:r>
          </w:p>
        </w:tc>
      </w:tr>
    </w:tbl>
    <w:p w14:paraId="752C2955"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594D24B0" w14:textId="77777777" w:rsidTr="00AB4F6E">
        <w:trPr>
          <w:cantSplit/>
          <w:trHeight w:hRule="exact" w:val="14317"/>
        </w:trPr>
        <w:tc>
          <w:tcPr>
            <w:tcW w:w="4820" w:type="dxa"/>
          </w:tcPr>
          <w:p w14:paraId="3A3A950B"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7474A7E0"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3A593742"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93964851,Template_disc_eq_baltics_est.docx"/>
                <w:id w:val="-806238284"/>
                <w:lock w:val="sdtLocked"/>
                <w:placeholder>
                  <w:docPart w:val="975001B200174D0E9194A5873623D165"/>
                </w:placeholder>
              </w:sdtPr>
              <w:sdtContent>
                <w:r>
                  <w:rPr>
                    <w:lang w:val="et-EE"/>
                  </w:rPr>
                  <w:t>Ott Kristjan</w:t>
                </w:r>
              </w:sdtContent>
            </w:sdt>
            <w:r w:rsidR="00864CE9" w:rsidRPr="00AB4F6E">
              <w:rPr>
                <w:lang w:val="et-EE"/>
              </w:rPr>
              <w:t xml:space="preserve"> </w:t>
            </w:r>
            <w:sdt>
              <w:sdtPr>
                <w:rPr>
                  <w:lang w:val="et-EE"/>
                </w:rPr>
                <w:alias w:val="Accessor"/>
                <w:tag w:val="Partners,OId-222748628,DocTag-93964851,Template_disc_eq_baltics_est.docx"/>
                <w:id w:val="-222748628"/>
                <w:lock w:val="sdtLocked"/>
                <w:placeholder>
                  <w:docPart w:val="613C3B1EA1054CC8B51E5DAA3A8B22B8"/>
                </w:placeholder>
              </w:sdtPr>
              <w:sdtContent>
                <w:r>
                  <w:rPr>
                    <w:lang w:val="et-EE"/>
                  </w:rPr>
                  <w:t>Ollisaar</w:t>
                </w:r>
              </w:sdtContent>
            </w:sdt>
            <w:r w:rsidR="00864CE9" w:rsidRPr="00AB4F6E">
              <w:rPr>
                <w:lang w:val="et-EE"/>
              </w:rPr>
              <w:t xml:space="preserve">. </w:t>
            </w:r>
          </w:p>
          <w:p w14:paraId="0BA9B4A0"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088302D8" w14:textId="77777777" w:rsidR="00864CE9" w:rsidRPr="00AB4F6E" w:rsidRDefault="00AB4F6E" w:rsidP="00E845E2">
            <w:pPr>
              <w:pStyle w:val="HeadingDisclaimer"/>
              <w:spacing w:after="0"/>
              <w:rPr>
                <w:lang w:val="et-EE"/>
              </w:rPr>
            </w:pPr>
            <w:r w:rsidRPr="00AB4F6E">
              <w:rPr>
                <w:lang w:val="et-EE"/>
              </w:rPr>
              <w:t>Analüütiku kinnitus</w:t>
            </w:r>
          </w:p>
          <w:p w14:paraId="2510CC19" w14:textId="77777777" w:rsidR="00864CE9" w:rsidRPr="00AB4F6E" w:rsidRDefault="00AB4F6E" w:rsidP="00E845E2">
            <w:pPr>
              <w:pStyle w:val="TextDisclaimer"/>
              <w:spacing w:before="60" w:after="0"/>
              <w:rPr>
                <w:lang w:val="et-EE"/>
              </w:rPr>
            </w:pPr>
            <w:r w:rsidRPr="00AB4F6E">
              <w:rPr>
                <w:lang w:val="et-EE"/>
              </w:rPr>
              <w:t>Aruande sisu eest vastutav(</w:t>
            </w:r>
            <w:proofErr w:type="spellStart"/>
            <w:r w:rsidRPr="00AB4F6E">
              <w:rPr>
                <w:lang w:val="et-EE"/>
              </w:rPr>
              <w:t>ad</w:t>
            </w:r>
            <w:proofErr w:type="spellEnd"/>
            <w:r w:rsidRPr="00AB4F6E">
              <w:rPr>
                <w:lang w:val="et-EE"/>
              </w:rPr>
              <w:t>) analüütik(</w:t>
            </w:r>
            <w:proofErr w:type="spellStart"/>
            <w:r w:rsidRPr="00AB4F6E">
              <w:rPr>
                <w:lang w:val="et-EE"/>
              </w:rPr>
              <w:t>ud</w:t>
            </w:r>
            <w:proofErr w:type="spellEnd"/>
            <w:r w:rsidRPr="00AB4F6E">
              <w:rPr>
                <w:lang w:val="et-EE"/>
              </w:rPr>
              <w:t>) kinnitab/kinnitavad, et siin viidatud võimalike huvide konfliktide olemasolust hoolimata kajastavad aruandes väljendatud seisukohad täpselt nende isiklikke seisukohti ettevõtete ja väärtpaberite kohta. Samuti kinnitab/kinnitavad analüütik(</w:t>
            </w:r>
            <w:proofErr w:type="spellStart"/>
            <w:r w:rsidRPr="00AB4F6E">
              <w:rPr>
                <w:lang w:val="et-EE"/>
              </w:rPr>
              <w:t>ud</w:t>
            </w:r>
            <w:proofErr w:type="spellEnd"/>
            <w:r w:rsidRPr="00AB4F6E">
              <w:rPr>
                <w:lang w:val="et-EE"/>
              </w:rPr>
              <w:t>), et ta/nad ei ole saanud, ei saa praegu ega ka tulevikus mingit otsest ega kaudset hüvitist aruandes sisalduvate seisukohtade väljendamise või konkreetse soovituse andmise eest.</w:t>
            </w:r>
          </w:p>
          <w:p w14:paraId="10729455" w14:textId="77777777" w:rsidR="00864CE9" w:rsidRPr="00AB4F6E" w:rsidRDefault="00AB4F6E" w:rsidP="00E845E2">
            <w:pPr>
              <w:pStyle w:val="HeadingDisclaimer"/>
              <w:rPr>
                <w:lang w:val="et-EE"/>
              </w:rPr>
            </w:pPr>
            <w:r w:rsidRPr="00AB4F6E">
              <w:rPr>
                <w:lang w:val="et-EE"/>
              </w:rPr>
              <w:t>Vastutuse piirang</w:t>
            </w:r>
          </w:p>
          <w:p w14:paraId="16B12BAA"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25E4E7BC"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599ADC01"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24F701DC"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330F1330" w14:textId="77777777" w:rsidR="00441C64" w:rsidRPr="00AB4F6E" w:rsidRDefault="00441C64" w:rsidP="00FA043C">
            <w:pPr>
              <w:pStyle w:val="TextDisclaimer"/>
              <w:spacing w:before="120" w:after="0"/>
              <w:rPr>
                <w:lang w:val="et-EE"/>
              </w:rPr>
            </w:pPr>
          </w:p>
          <w:p w14:paraId="645FF01A"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4F8B0337" w14:textId="77777777" w:rsidR="007156AA" w:rsidRPr="00AB4F6E" w:rsidRDefault="007156AA" w:rsidP="008B0B65">
            <w:pPr>
              <w:rPr>
                <w:rFonts w:eastAsia="Times New Roman" w:cs="Times New Roman"/>
                <w:sz w:val="2"/>
                <w:szCs w:val="2"/>
                <w:lang w:val="et-EE" w:eastAsia="et-EE"/>
              </w:rPr>
            </w:pPr>
          </w:p>
        </w:tc>
        <w:tc>
          <w:tcPr>
            <w:tcW w:w="4820" w:type="dxa"/>
          </w:tcPr>
          <w:p w14:paraId="230732CB"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6634591B"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014B45F7"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3FC7D073"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6F949CB3"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334C6AED"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93964851,Template_disc_eq_baltics_est.docx"/>
              <w:id w:val="-2143882405"/>
              <w:lock w:val="sdtLocked"/>
            </w:sdtPr>
            <w:sdtContent>
              <w:p w14:paraId="15AECF28"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62242EF1" wp14:editId="2129BD6D">
                      <wp:extent cx="3049270" cy="247675"/>
                      <wp:effectExtent l="0" t="0" r="0" b="0"/>
                      <wp:docPr id="166" name="tmp_8744_1208bffc-f2e4-45ca-8976-38ffe3c7ccb751.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 name="tmp_8744_1208bffc-f2e4-45ca-8976-38ffe3c7ccb751.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6E4DE8D3"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3DE9E8CE" w14:textId="77777777" w:rsidR="00864CE9" w:rsidRPr="00AB4F6E" w:rsidRDefault="00AB4F6E" w:rsidP="00BF6063">
            <w:pPr>
              <w:pStyle w:val="HeadingDisclaimer"/>
              <w:rPr>
                <w:lang w:val="et-EE"/>
              </w:rPr>
            </w:pPr>
            <w:r w:rsidRPr="00AB4F6E">
              <w:rPr>
                <w:lang w:val="et-EE"/>
              </w:rPr>
              <w:t>Kavandatud uuendused</w:t>
            </w:r>
          </w:p>
          <w:p w14:paraId="5194EDF1"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59791EDA" w14:textId="77777777" w:rsidR="00864CE9" w:rsidRPr="00AB4F6E" w:rsidRDefault="00AB4F6E" w:rsidP="00BF6063">
            <w:pPr>
              <w:pStyle w:val="HeadingDisclaimer"/>
              <w:rPr>
                <w:lang w:val="et-EE"/>
              </w:rPr>
            </w:pPr>
            <w:r w:rsidRPr="00AB4F6E">
              <w:rPr>
                <w:lang w:val="et-EE"/>
              </w:rPr>
              <w:t>Taasesitamine ja levitamine</w:t>
            </w:r>
          </w:p>
          <w:p w14:paraId="16A1650B"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48AE144A" w14:textId="77777777" w:rsidR="007156AA" w:rsidRPr="00AB4F6E" w:rsidRDefault="007156AA" w:rsidP="008B0B65">
            <w:pPr>
              <w:rPr>
                <w:rFonts w:eastAsia="Times New Roman" w:cs="Times New Roman"/>
                <w:sz w:val="2"/>
                <w:szCs w:val="2"/>
                <w:lang w:val="et-EE" w:eastAsia="et-EE"/>
              </w:rPr>
            </w:pPr>
          </w:p>
        </w:tc>
      </w:tr>
      <w:bookmarkEnd w:id="0"/>
    </w:tbl>
    <w:p w14:paraId="7F854A8D"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3220E34" w14:textId="77777777" w:rsidR="00FE562F" w:rsidRDefault="00FE562F" w:rsidP="004D4906">
      <w:pPr>
        <w:spacing w:after="0" w:line="240" w:lineRule="auto"/>
      </w:pPr>
      <w:r>
        <w:separator/>
      </w:r>
    </w:p>
  </w:endnote>
  <w:endnote w:type="continuationSeparator" w:id="0">
    <w:p w14:paraId="06F21BBC" w14:textId="77777777" w:rsidR="00FE562F" w:rsidRDefault="00FE562F"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EF4710"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407C634C" w14:textId="77777777" w:rsidTr="00AB4F6E">
      <w:trPr>
        <w:trHeight w:val="144"/>
      </w:trPr>
      <w:tc>
        <w:tcPr>
          <w:tcW w:w="3470" w:type="dxa"/>
        </w:tcPr>
        <w:bookmarkStart w:id="1" w:name="_Hlk82038519"/>
        <w:p w14:paraId="4A5EF9D2"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3E27AE">
            <w:rPr>
              <w:noProof/>
              <w:lang w:val="et-EE"/>
            </w:rPr>
            <w:t>mai 26, 2026</w:t>
          </w:r>
          <w:r w:rsidRPr="0074193A">
            <w:rPr>
              <w:lang w:val="et-EE"/>
            </w:rPr>
            <w:fldChar w:fldCharType="end"/>
          </w:r>
        </w:p>
      </w:tc>
      <w:tc>
        <w:tcPr>
          <w:tcW w:w="4608" w:type="dxa"/>
        </w:tcPr>
        <w:p w14:paraId="38A2DCB5" w14:textId="77777777" w:rsidR="00931278" w:rsidRPr="0074193A" w:rsidRDefault="00931278" w:rsidP="00931278">
          <w:pPr>
            <w:pStyle w:val="DiscFooter"/>
            <w:rPr>
              <w:lang w:val="et-EE"/>
            </w:rPr>
          </w:pPr>
        </w:p>
      </w:tc>
      <w:tc>
        <w:tcPr>
          <w:tcW w:w="1987" w:type="dxa"/>
        </w:tcPr>
        <w:p w14:paraId="5AF9E96A"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2D0356D3" w14:textId="77777777" w:rsidTr="00AB4F6E">
      <w:trPr>
        <w:trHeight w:val="144"/>
      </w:trPr>
      <w:tc>
        <w:tcPr>
          <w:tcW w:w="3470" w:type="dxa"/>
        </w:tcPr>
        <w:p w14:paraId="7EFA21A3" w14:textId="77777777" w:rsidR="00931278" w:rsidRPr="0074193A" w:rsidRDefault="00931278" w:rsidP="00931278">
          <w:pPr>
            <w:pStyle w:val="DiscFooter"/>
            <w:rPr>
              <w:lang w:val="et-EE"/>
            </w:rPr>
          </w:pPr>
        </w:p>
      </w:tc>
      <w:tc>
        <w:tcPr>
          <w:tcW w:w="4608" w:type="dxa"/>
        </w:tcPr>
        <w:p w14:paraId="5CE971E9" w14:textId="77777777" w:rsidR="00931278" w:rsidRPr="0074193A" w:rsidRDefault="00931278" w:rsidP="00931278">
          <w:pPr>
            <w:pStyle w:val="DiscFooter"/>
            <w:spacing w:before="40"/>
            <w:rPr>
              <w:lang w:val="et-EE"/>
            </w:rPr>
          </w:pPr>
        </w:p>
      </w:tc>
      <w:tc>
        <w:tcPr>
          <w:tcW w:w="1987" w:type="dxa"/>
        </w:tcPr>
        <w:p w14:paraId="02C3CFB0" w14:textId="77777777" w:rsidR="00931278" w:rsidRPr="0074193A" w:rsidRDefault="00931278" w:rsidP="00931278">
          <w:pPr>
            <w:pStyle w:val="FooterRight"/>
            <w:rPr>
              <w:lang w:val="et-EE"/>
            </w:rPr>
          </w:pPr>
        </w:p>
      </w:tc>
    </w:tr>
    <w:bookmarkEnd w:id="1"/>
  </w:tbl>
  <w:p w14:paraId="7426A5DB"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0B1EC524" w14:textId="77777777" w:rsidTr="004F60D9">
      <w:trPr>
        <w:trHeight w:val="144"/>
      </w:trPr>
      <w:tc>
        <w:tcPr>
          <w:tcW w:w="3470" w:type="dxa"/>
        </w:tcPr>
        <w:p w14:paraId="096BD1CB"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3E27AE">
            <w:rPr>
              <w:noProof/>
              <w:lang w:val="lv-LV"/>
            </w:rPr>
            <w:t>maijs</w:t>
          </w:r>
          <w:r w:rsidR="003E27AE" w:rsidRPr="003E27AE">
            <w:rPr>
              <w:noProof/>
            </w:rPr>
            <w:t xml:space="preserve"> 26, 2026</w:t>
          </w:r>
          <w:r>
            <w:fldChar w:fldCharType="end"/>
          </w:r>
        </w:p>
      </w:tc>
      <w:tc>
        <w:tcPr>
          <w:tcW w:w="3701" w:type="dxa"/>
        </w:tcPr>
        <w:p w14:paraId="085C00E9" w14:textId="77777777" w:rsidR="00931278" w:rsidRPr="00FF27F6" w:rsidRDefault="00931278" w:rsidP="00931278">
          <w:pPr>
            <w:pStyle w:val="DiscFooter"/>
          </w:pPr>
        </w:p>
      </w:tc>
      <w:tc>
        <w:tcPr>
          <w:tcW w:w="1872" w:type="dxa"/>
        </w:tcPr>
        <w:p w14:paraId="4C9BABE8"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731E327C" w14:textId="77777777" w:rsidTr="004F60D9">
      <w:trPr>
        <w:trHeight w:val="144"/>
      </w:trPr>
      <w:tc>
        <w:tcPr>
          <w:tcW w:w="3470" w:type="dxa"/>
        </w:tcPr>
        <w:p w14:paraId="367DB219" w14:textId="77777777" w:rsidR="00931278" w:rsidRDefault="00931278" w:rsidP="00931278">
          <w:pPr>
            <w:pStyle w:val="DiscFooter"/>
            <w:rPr>
              <w:lang w:val="et-EE"/>
            </w:rPr>
          </w:pPr>
        </w:p>
      </w:tc>
      <w:tc>
        <w:tcPr>
          <w:tcW w:w="3701" w:type="dxa"/>
        </w:tcPr>
        <w:p w14:paraId="0F262F85" w14:textId="77777777" w:rsidR="00931278" w:rsidRPr="00FF27F6" w:rsidRDefault="00931278" w:rsidP="00931278">
          <w:pPr>
            <w:pStyle w:val="DiscFooter"/>
          </w:pPr>
        </w:p>
      </w:tc>
      <w:tc>
        <w:tcPr>
          <w:tcW w:w="1872" w:type="dxa"/>
        </w:tcPr>
        <w:p w14:paraId="46F9AAE7" w14:textId="77777777" w:rsidR="00931278" w:rsidRPr="00087737" w:rsidRDefault="00931278" w:rsidP="00931278">
          <w:pPr>
            <w:pStyle w:val="FooterRight"/>
          </w:pPr>
        </w:p>
      </w:tc>
    </w:tr>
  </w:tbl>
  <w:p w14:paraId="6883C5B1"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AAA6D73" w14:textId="77777777" w:rsidR="00FE562F" w:rsidRDefault="00FE562F" w:rsidP="004D4906">
      <w:pPr>
        <w:spacing w:after="0" w:line="240" w:lineRule="auto"/>
      </w:pPr>
      <w:r>
        <w:separator/>
      </w:r>
    </w:p>
  </w:footnote>
  <w:footnote w:type="continuationSeparator" w:id="0">
    <w:p w14:paraId="6D906213" w14:textId="77777777" w:rsidR="00FE562F" w:rsidRDefault="00FE562F"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35B045"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FB1D20"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598073"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689571772">
    <w:abstractNumId w:val="4"/>
  </w:num>
  <w:num w:numId="2" w16cid:durableId="442961509">
    <w:abstractNumId w:val="2"/>
  </w:num>
  <w:num w:numId="3" w16cid:durableId="1385988089">
    <w:abstractNumId w:val="4"/>
  </w:num>
  <w:num w:numId="4" w16cid:durableId="1861157979">
    <w:abstractNumId w:val="2"/>
  </w:num>
  <w:num w:numId="5" w16cid:durableId="1723746762">
    <w:abstractNumId w:val="1"/>
  </w:num>
  <w:num w:numId="6" w16cid:durableId="242418203">
    <w:abstractNumId w:val="5"/>
  </w:num>
  <w:num w:numId="7" w16cid:durableId="1192497712">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204415176">
    <w:abstractNumId w:val="3"/>
  </w:num>
  <w:num w:numId="9" w16cid:durableId="38911499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90"/>
  <w:proofState w:spelling="clean" w:grammar="clean"/>
  <w:defaultTabStop w:val="1304"/>
  <w:autoHyphenation/>
  <w:hyphenationZone w:val="425"/>
  <w:characterSpacingControl w:val="doNotCompress"/>
  <w:hdrShapeDefaults>
    <o:shapedefaults v:ext="edit" spidmax="2050"/>
  </w:hdrShapeDefaults>
  <w:footnotePr>
    <w:footnote w:id="-1"/>
    <w:footnote w:id="0"/>
  </w:footnotePr>
  <w:endnotePr>
    <w:endnote w:id="-1"/>
    <w:endnote w:id="0"/>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33B8"/>
    <w:rsid w:val="000E6D1A"/>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8496D"/>
    <w:rsid w:val="00184A6E"/>
    <w:rsid w:val="001A521C"/>
    <w:rsid w:val="001B1E16"/>
    <w:rsid w:val="001B40C6"/>
    <w:rsid w:val="001B628D"/>
    <w:rsid w:val="001D3640"/>
    <w:rsid w:val="001D72DB"/>
    <w:rsid w:val="001E22C2"/>
    <w:rsid w:val="001E2DEB"/>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DAB"/>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C3FF9"/>
    <w:rsid w:val="003D15C4"/>
    <w:rsid w:val="003D4113"/>
    <w:rsid w:val="003E27AE"/>
    <w:rsid w:val="003F01C6"/>
    <w:rsid w:val="00402558"/>
    <w:rsid w:val="004033DD"/>
    <w:rsid w:val="0042242A"/>
    <w:rsid w:val="00422F2C"/>
    <w:rsid w:val="0043689D"/>
    <w:rsid w:val="00441C64"/>
    <w:rsid w:val="004440DD"/>
    <w:rsid w:val="0045400F"/>
    <w:rsid w:val="0046052E"/>
    <w:rsid w:val="00463FC0"/>
    <w:rsid w:val="004828E9"/>
    <w:rsid w:val="00494C82"/>
    <w:rsid w:val="004A4C90"/>
    <w:rsid w:val="004A6989"/>
    <w:rsid w:val="004C719F"/>
    <w:rsid w:val="004D42B0"/>
    <w:rsid w:val="004D4906"/>
    <w:rsid w:val="004E3CB2"/>
    <w:rsid w:val="004E7499"/>
    <w:rsid w:val="004F09F8"/>
    <w:rsid w:val="004F11A3"/>
    <w:rsid w:val="0050448B"/>
    <w:rsid w:val="00510691"/>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560C0"/>
    <w:rsid w:val="006621E8"/>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63A67"/>
    <w:rsid w:val="00771EA6"/>
    <w:rsid w:val="00773B6A"/>
    <w:rsid w:val="007809E5"/>
    <w:rsid w:val="007873B3"/>
    <w:rsid w:val="00790899"/>
    <w:rsid w:val="007A664E"/>
    <w:rsid w:val="007B58F2"/>
    <w:rsid w:val="007C2D16"/>
    <w:rsid w:val="007C6650"/>
    <w:rsid w:val="007C6F30"/>
    <w:rsid w:val="007C75A7"/>
    <w:rsid w:val="007D197F"/>
    <w:rsid w:val="007E1936"/>
    <w:rsid w:val="007E3116"/>
    <w:rsid w:val="007F47FF"/>
    <w:rsid w:val="007F48CF"/>
    <w:rsid w:val="0080348C"/>
    <w:rsid w:val="00805A93"/>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51DE7"/>
    <w:rsid w:val="00A53F26"/>
    <w:rsid w:val="00A61FC2"/>
    <w:rsid w:val="00A640E4"/>
    <w:rsid w:val="00A7566C"/>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77E89"/>
    <w:rsid w:val="00C8632C"/>
    <w:rsid w:val="00C91A30"/>
    <w:rsid w:val="00C92312"/>
    <w:rsid w:val="00C93EF8"/>
    <w:rsid w:val="00CA6B12"/>
    <w:rsid w:val="00CB48B5"/>
    <w:rsid w:val="00CD4713"/>
    <w:rsid w:val="00CF786B"/>
    <w:rsid w:val="00D0097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3D1B"/>
    <w:rsid w:val="00DC3F1A"/>
    <w:rsid w:val="00DC428A"/>
    <w:rsid w:val="00DC6B44"/>
    <w:rsid w:val="00DE031E"/>
    <w:rsid w:val="00DE0923"/>
    <w:rsid w:val="00DE571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234C0"/>
    <w:rsid w:val="00F30283"/>
    <w:rsid w:val="00F32F58"/>
    <w:rsid w:val="00F60515"/>
    <w:rsid w:val="00F7185B"/>
    <w:rsid w:val="00F84CE7"/>
    <w:rsid w:val="00F93C47"/>
    <w:rsid w:val="00FA043C"/>
    <w:rsid w:val="00FA1DAB"/>
    <w:rsid w:val="00FA2D25"/>
    <w:rsid w:val="00FA471F"/>
    <w:rsid w:val="00FA6D5E"/>
    <w:rsid w:val="00FA6FB9"/>
    <w:rsid w:val="00FB5E21"/>
    <w:rsid w:val="00FC770D"/>
    <w:rsid w:val="00FD6F51"/>
    <w:rsid w:val="00FE389F"/>
    <w:rsid w:val="00FE562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64254B9"/>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0E6D1A"/>
    <w:rsid w:val="00122BEC"/>
    <w:rsid w:val="001238C8"/>
    <w:rsid w:val="001B1A5C"/>
    <w:rsid w:val="003612A3"/>
    <w:rsid w:val="00393D4F"/>
    <w:rsid w:val="004463DD"/>
    <w:rsid w:val="005A3A11"/>
    <w:rsid w:val="006063D6"/>
    <w:rsid w:val="006560C0"/>
    <w:rsid w:val="00873614"/>
    <w:rsid w:val="00A12D3A"/>
    <w:rsid w:val="00A262C4"/>
    <w:rsid w:val="00CB31F3"/>
    <w:rsid w:val="00CF64E2"/>
    <w:rsid w:val="00D10FE9"/>
    <w:rsid w:val="00F34F8B"/>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XmlDocProperties xmlns:xsd="http://www.w3.org/2001/XMLSchema" xmlns:xsi="http://www.w3.org/2001/XMLSchema-instance" xmlns="http://schemas.factset.com/Partners/XmlDocProperties">
  <Properties>
    <Property Name="Company">
      <Values>
        <Value Managed="true" Order="0" Type="IND_LDS">16721</Value>
      </Values>
    </Property>
    <Property Name="[RWS:COMPANY]">
      <Values>
        <Value Managed="true" Order="0" Type="IND_LDS">16721</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26/05/2026  07:03:28</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26/05/2026  07:03:28</Value>
      </Values>
    </Property>
    <Property Name="Refreshed">
      <Values>
        <Value Managed="true" Order="0" Type="TAG">true</Value>
      </Values>
    </Property>
    <Property Name="YearRef">
      <Values>
        <Value Managed="true" Order="0" Type="TAG">2028</Value>
      </Values>
    </Property>
    <Property Name="MainEntityAnalyst">
      <Values>
        <Value Managed="true" Order="0" Type="TAG">343</Value>
      </Values>
    </Property>
    <Property Name="[RWS:YEARREF]">
      <Values>
        <Value Managed="true" Order="0" Type="TAG">2028</Value>
      </Values>
    </Property>
    <Property Name="[RWS:BASE_ENTITY_ID]">
      <Values>
        <Value Managed="true" Order="0" Type="TAG">C16721</Value>
      </Values>
    </Property>
    <Property Name="PriceDate">
      <Values>
        <Value Managed="true" Order="0" Type="TAG">25/05/2026</Value>
      </Values>
    </Property>
    <Property Name="[RWS:DATE_PRICE_GMT]">
      <Values>
        <Value Managed="true" Order="0" Type="TAG">25/05/2026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16720</Value>
      </Values>
    </Property>
    <Property Name="[RWS:INDUSTRY]">
      <Values>
        <Value Managed="true" Order="0" Type="TAG">16720</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C16721</Value>
      </Values>
    </Property>
    <Property Name="[RWS:USER]">
      <Values>
        <Value Managed="true" Order="0" Type="TAG">343</Value>
      </Values>
    </Property>
    <Property Name="MainEntityIndustry">
      <Values>
        <Value Managed="true" Order="0" Type="TAG">16720</Value>
      </Values>
    </Property>
    <Property Name="IsServerSideGenerated">
      <Values>
        <Value Managed="true" Order="0" Type="TAG">true</Value>
      </Values>
    </Property>
    <Property Name="HasDisclaimer">
      <Values>
        <Value Managed="true" Order="0" Type="TAG">false</Value>
      </Values>
    </Property>
  </Properties>
</XmlDocProperties>
</file>

<file path=customXml/item2.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3.xml><?xml version="1.0" encoding="utf-8"?>
<ExternalDataCXml xmlns:xsd="http://www.w3.org/2001/XMLSchema" xmlns:xsi="http://www.w3.org/2001/XMLSchema-instance" xmlns="http://schemas.factset.com/Partners/XmlPartnersExernalData">
  <ExternalDataList/>
</ExternalDataCXml>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XmlAutoTagRecord xmlns:xsd="http://www.w3.org/2001/XMLSchema" xmlns:xsi="http://www.w3.org/2001/XMLSchema-instance" xmlns="http://schemas.factset.com/Partners/XmlAutoTagRecord">
  <Blacklist/>
  <ConfirmedMatches/>
  <ConfirmedMatchesValidSerial/>
  <ExcelAutoTags>
    <ExcelAutoTag>
      <Id>16721</Id>
      <Serial/>
      <ContentControlId>-1583134139</ContentControlId>
    </ExcelAutoTag>
  </ExcelAutoTags>
</XmlAutoTagRecord>
</file>

<file path=customXml/item6.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7.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C16721</DN>
          <FLG>2028,DATESTAMP,1,1,1,1,0,disc_eq_baltics_est.docx,0,0,0,0,v6.9.12.0x86(2022,10050,,,0,{,,0},{,,0},{,,0},{,,0},0,0</FLG>
          <FL2>0</FL2>
          <FL3/>
        </ENGINE>
      </request>
    </RequestMap>
  </RequestMaps>
</LayeringContext>
</file>

<file path=customXml/item8.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Props1.xml><?xml version="1.0" encoding="utf-8"?>
<ds:datastoreItem xmlns:ds="http://schemas.openxmlformats.org/officeDocument/2006/customXml" ds:itemID="{099FECAE-E353-45D8-A9F9-E8D351A22097}">
  <ds:schemaRefs>
    <ds:schemaRef ds:uri="http://www.w3.org/2001/XMLSchema"/>
    <ds:schemaRef ds:uri="http://schemas.factset.com/Partners/XmlDocProperties"/>
  </ds:schemaRefs>
</ds:datastoreItem>
</file>

<file path=customXml/itemProps2.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3.xml><?xml version="1.0" encoding="utf-8"?>
<ds:datastoreItem xmlns:ds="http://schemas.openxmlformats.org/officeDocument/2006/customXml" ds:itemID="{C8F40BAD-7684-44FE-B7A4-4DF4F07A5F48}">
  <ds:schemaRefs>
    <ds:schemaRef ds:uri="http://www.w3.org/2001/XMLSchema"/>
    <ds:schemaRef ds:uri="http://schemas.factset.com/Partners/XmlPartnersExernalData"/>
  </ds:schemaRefs>
</ds:datastoreItem>
</file>

<file path=customXml/itemProps4.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customXml/itemProps5.xml><?xml version="1.0" encoding="utf-8"?>
<ds:datastoreItem xmlns:ds="http://schemas.openxmlformats.org/officeDocument/2006/customXml" ds:itemID="{0436AB5B-7A91-42D7-AAE5-18EFEBBEDF4A}">
  <ds:schemaRefs>
    <ds:schemaRef ds:uri="http://www.w3.org/2001/XMLSchema"/>
    <ds:schemaRef ds:uri="http://schemas.factset.com/Partners/XmlAutoTagRecord"/>
  </ds:schemaRefs>
</ds:datastoreItem>
</file>

<file path=customXml/itemProps6.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customXml/itemProps7.xml><?xml version="1.0" encoding="utf-8"?>
<ds:datastoreItem xmlns:ds="http://schemas.openxmlformats.org/officeDocument/2006/customXml" ds:itemID="{D990EBB7-868C-4520-9E74-8408059CDBBD}">
  <ds:schemaRefs>
    <ds:schemaRef ds:uri="http://www.w3.org/2001/XMLSchema"/>
    <ds:schemaRef ds:uri="http://schemas.factset.com/Partners/CustomXml/LayeringContext"/>
  </ds:schemaRefs>
</ds:datastoreItem>
</file>

<file path=customXml/itemProps8.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Pages>
  <Words>1146</Words>
  <Characters>8034</Characters>
  <Application>Microsoft Office Word</Application>
  <DocSecurity>0</DocSecurity>
  <Lines>136</Lines>
  <Paragraphs>71</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9109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2026-05-26T07:03:00Z</dcterms:created>
  <dcterms:modified xsi:type="dcterms:W3CDTF">2026-05-26T07:03:00Z</dcterms:modified>
</cp:coreProperties>
</file>