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4CAB1803" w14:textId="77777777" w:rsidTr="00DE5712">
        <w:trPr>
          <w:trHeight w:hRule="exact" w:val="360"/>
        </w:trPr>
        <w:tc>
          <w:tcPr>
            <w:tcW w:w="10206" w:type="dxa"/>
            <w:gridSpan w:val="2"/>
            <w:tcMar>
              <w:left w:w="0" w:type="dxa"/>
            </w:tcMar>
          </w:tcPr>
          <w:p w14:paraId="1364AFEE" w14:textId="77777777" w:rsidR="00DE5712" w:rsidRPr="00AB4F6E" w:rsidRDefault="00AB4F6E" w:rsidP="00DE5712">
            <w:pPr>
              <w:pStyle w:val="1stheading"/>
              <w:rPr>
                <w:lang w:val="et-EE"/>
              </w:rPr>
            </w:pPr>
            <w:bookmarkStart w:id="0" w:name="DISC_PLACEHOLDER"/>
            <w:r w:rsidRPr="00AB4F6E">
              <w:rPr>
                <w:lang w:val="et-EE"/>
              </w:rPr>
              <w:t>Taustteave</w:t>
            </w:r>
          </w:p>
          <w:p w14:paraId="18BE03F9"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1E104508" w14:textId="77777777" w:rsidTr="00F60515">
        <w:trPr>
          <w:cantSplit/>
          <w:trHeight w:val="4884"/>
        </w:trPr>
        <w:tc>
          <w:tcPr>
            <w:tcW w:w="10206" w:type="dxa"/>
            <w:gridSpan w:val="2"/>
            <w:tcMar>
              <w:left w:w="0" w:type="dxa"/>
            </w:tcMar>
          </w:tcPr>
          <w:p w14:paraId="5AC4F98A" w14:textId="77777777" w:rsidR="00864CE9" w:rsidRPr="00AB4F6E" w:rsidRDefault="00AB4F6E" w:rsidP="00E845E2">
            <w:pPr>
              <w:pStyle w:val="HeadingDisclaimer"/>
              <w:spacing w:before="120"/>
              <w:rPr>
                <w:lang w:val="et-EE"/>
              </w:rPr>
            </w:pPr>
            <w:r w:rsidRPr="00AB4F6E">
              <w:rPr>
                <w:lang w:val="et-EE"/>
              </w:rPr>
              <w:t>Soovituste struktuur</w:t>
            </w:r>
          </w:p>
          <w:p w14:paraId="51A603CA"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68EC425C"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4ABAA56E"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756936EA"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606C938F"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4065CC29"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1C561A5D" w14:textId="77777777" w:rsidR="00DE5712" w:rsidRPr="00AB4F6E" w:rsidRDefault="00AB4F6E" w:rsidP="00AB4F6E">
            <w:pPr>
              <w:pStyle w:val="TextDisclaimer"/>
              <w:rPr>
                <w:rFonts w:cs="Arial"/>
                <w:lang w:val="et-EE"/>
              </w:rPr>
            </w:pPr>
            <w:r w:rsidRPr="00AB4F6E">
              <w:rPr>
                <w:lang w:val="et-EE"/>
              </w:rPr>
              <w:t>Swedbank Baltics AS-i soovituste aluseks on erinevad standardsed hindamismudelid. Näiteks: diskonteeritud rahavoogudel põhinev väärtus, mille alusel diskonteeritakse oodatavad tulevased rahavood nüüdisväärtusesse;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2E3E109E"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1E7ED5FF"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651714222,Template_disc_eq_baltics_est.docx"/>
              <w:id w:val="871119721"/>
              <w:lock w:val="sdtLocked"/>
              <w:placeholder>
                <w:docPart w:val="949A2152D203455084899EC555E70826"/>
              </w:placeholder>
            </w:sdtPr>
            <w:sdtEndPr/>
            <w:sdtContent>
              <w:p w14:paraId="71351041" w14:textId="77777777" w:rsidR="00BD1CBC" w:rsidRDefault="00D0662E">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30.07.2026</w:t>
                </w:r>
              </w:p>
            </w:sdtContent>
          </w:sdt>
          <w:sdt>
            <w:sdtPr>
              <w:rPr>
                <w:noProof/>
                <w:lang w:val="et-EE"/>
              </w:rPr>
              <w:tag w:val="Partners,OId851834525,DocTag-651714222,Template_disc_eq_baltics_est.docx"/>
              <w:id w:val="851834525"/>
              <w:lock w:val="sdtLocked"/>
            </w:sdtPr>
            <w:sdtEndPr/>
            <w:sdtContent>
              <w:p w14:paraId="1BBD9157"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1B025F57" wp14:editId="50D07946">
                      <wp:extent cx="3697240" cy="1076437"/>
                      <wp:effectExtent l="0" t="0" r="0" b="0"/>
                      <wp:docPr id="341" name="tmp_6448_bb912c52-9b09-4efd-bbfa-1fc6642a2ae7248.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1" name="tmp_6448_bb912c52-9b09-4efd-bbfa-1fc6642a2ae7248.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527D76AB"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651714222,Template_disc_eq_baltics_est.docx"/>
            <w:id w:val="-1011057416"/>
            <w:lock w:val="sdtLocked"/>
          </w:sdtPr>
          <w:sdtEndPr>
            <w:rPr>
              <w:rStyle w:val="NormalChar"/>
            </w:rPr>
          </w:sdtEndPr>
          <w:sdtContent>
            <w:tc>
              <w:tcPr>
                <w:tcW w:w="4547" w:type="dxa"/>
              </w:tcPr>
              <w:p w14:paraId="323E6393"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45104D6B" wp14:editId="50D07946">
                      <wp:extent cx="1867678" cy="1266956"/>
                      <wp:effectExtent l="0" t="0" r="0" b="0"/>
                      <wp:docPr id="338" name="tmp_6448_bb912c52-9b09-4efd-bbfa-1fc6642a2ae724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 name="tmp_6448_bb912c52-9b09-4efd-bbfa-1fc6642a2ae7245.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0D13B2D6" w14:textId="77777777" w:rsidTr="00DE5712">
        <w:trPr>
          <w:trHeight w:val="374"/>
        </w:trPr>
        <w:tc>
          <w:tcPr>
            <w:tcW w:w="10206" w:type="dxa"/>
            <w:gridSpan w:val="2"/>
            <w:tcMar>
              <w:left w:w="0" w:type="dxa"/>
            </w:tcMar>
          </w:tcPr>
          <w:p w14:paraId="02E45814" w14:textId="77777777" w:rsidR="00864CE9" w:rsidRPr="00AB4F6E" w:rsidRDefault="00D0662E"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651714222,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Tallink</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3ECAA53D" w14:textId="77777777" w:rsidTr="00DE5712">
        <w:trPr>
          <w:trHeight w:val="3398"/>
        </w:trPr>
        <w:tc>
          <w:tcPr>
            <w:tcW w:w="10206" w:type="dxa"/>
            <w:gridSpan w:val="2"/>
            <w:tcMar>
              <w:left w:w="0" w:type="dxa"/>
            </w:tcMar>
          </w:tcPr>
          <w:sdt>
            <w:sdtPr>
              <w:rPr>
                <w:noProof/>
                <w:lang w:val="et-EE" w:eastAsia="en-US"/>
              </w:rPr>
              <w:tag w:val="Partners,OId-1583134139,DocTag-651714222,Template_disc_eq_baltics_est.docx"/>
              <w:id w:val="-1583134139"/>
              <w:lock w:val="sdtLocked"/>
            </w:sdtPr>
            <w:sdtEndPr/>
            <w:sdtContent>
              <w:p w14:paraId="47C07EBB"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1D76E048" wp14:editId="50D07946">
                      <wp:extent cx="6432055" cy="2457706"/>
                      <wp:effectExtent l="0" t="0" r="0" b="0"/>
                      <wp:docPr id="339" name="tmp_6448_bb912c52-9b09-4efd-bbfa-1fc6642a2ae7246.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9" name="tmp_6448_bb912c52-9b09-4efd-bbfa-1fc6642a2ae7246.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17C77283" w14:textId="77777777" w:rsidTr="008B0CC3">
        <w:trPr>
          <w:trHeight w:val="1603"/>
        </w:trPr>
        <w:tc>
          <w:tcPr>
            <w:tcW w:w="10206" w:type="dxa"/>
            <w:gridSpan w:val="2"/>
            <w:tcMar>
              <w:left w:w="0" w:type="dxa"/>
            </w:tcMar>
          </w:tcPr>
          <w:p w14:paraId="7F31F37E"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3A571CEA"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3AFD0577" w14:textId="77777777" w:rsidR="00864CE9" w:rsidRPr="00AB4F6E" w:rsidRDefault="00AB4F6E" w:rsidP="00AB4F6E">
            <w:pPr>
              <w:pStyle w:val="TextDisclaimer"/>
              <w:spacing w:before="120" w:after="40"/>
              <w:rPr>
                <w:bCs/>
                <w:i/>
                <w:iCs/>
                <w:sz w:val="18"/>
                <w:szCs w:val="18"/>
                <w:lang w:val="et-EE"/>
              </w:rPr>
            </w:pPr>
            <w:r w:rsidRPr="00AB4F6E">
              <w:rPr>
                <w:i/>
                <w:iCs/>
                <w:lang w:val="et-EE"/>
              </w:rPr>
              <w:t>Allikas: Swedbank Baltics AS (soovitused, sihthinnad) ja Factset (hinnad)</w:t>
            </w:r>
          </w:p>
        </w:tc>
      </w:tr>
    </w:tbl>
    <w:p w14:paraId="5980BB9E"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44284493" w14:textId="77777777" w:rsidTr="00AB4F6E">
        <w:trPr>
          <w:cantSplit/>
          <w:trHeight w:hRule="exact" w:val="14317"/>
        </w:trPr>
        <w:tc>
          <w:tcPr>
            <w:tcW w:w="4820" w:type="dxa"/>
          </w:tcPr>
          <w:p w14:paraId="3AAA86CC"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3B021740"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5A42D59B"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651714222,Template_disc_eq_baltics_est.docx"/>
                <w:id w:val="-806238284"/>
                <w:lock w:val="sdtLocked"/>
                <w:placeholder>
                  <w:docPart w:val="975001B200174D0E9194A5873623D165"/>
                </w:placeholder>
              </w:sdtPr>
              <w:sdtEndPr/>
              <w:sdtContent>
                <w:r>
                  <w:rPr>
                    <w:lang w:val="et-EE"/>
                  </w:rPr>
                  <w:t>Ott Kristjan</w:t>
                </w:r>
              </w:sdtContent>
            </w:sdt>
            <w:r w:rsidR="00864CE9" w:rsidRPr="00AB4F6E">
              <w:rPr>
                <w:lang w:val="et-EE"/>
              </w:rPr>
              <w:t xml:space="preserve"> </w:t>
            </w:r>
            <w:sdt>
              <w:sdtPr>
                <w:rPr>
                  <w:lang w:val="et-EE"/>
                </w:rPr>
                <w:alias w:val="Accessor"/>
                <w:tag w:val="Partners,OId-222748628,DocTag-651714222,Template_disc_eq_baltics_est.docx"/>
                <w:id w:val="-222748628"/>
                <w:lock w:val="sdtLocked"/>
                <w:placeholder>
                  <w:docPart w:val="613C3B1EA1054CC8B51E5DAA3A8B22B8"/>
                </w:placeholder>
              </w:sdtPr>
              <w:sdtEndPr/>
              <w:sdtContent>
                <w:r>
                  <w:rPr>
                    <w:lang w:val="et-EE"/>
                  </w:rPr>
                  <w:t>Ollisaar</w:t>
                </w:r>
              </w:sdtContent>
            </w:sdt>
            <w:r w:rsidR="00864CE9" w:rsidRPr="00AB4F6E">
              <w:rPr>
                <w:lang w:val="et-EE"/>
              </w:rPr>
              <w:t xml:space="preserve">. </w:t>
            </w:r>
          </w:p>
          <w:p w14:paraId="51096F9A"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720B4E0B" w14:textId="77777777" w:rsidR="00864CE9" w:rsidRPr="00AB4F6E" w:rsidRDefault="00AB4F6E" w:rsidP="00E845E2">
            <w:pPr>
              <w:pStyle w:val="HeadingDisclaimer"/>
              <w:spacing w:after="0"/>
              <w:rPr>
                <w:lang w:val="et-EE"/>
              </w:rPr>
            </w:pPr>
            <w:r w:rsidRPr="00AB4F6E">
              <w:rPr>
                <w:lang w:val="et-EE"/>
              </w:rPr>
              <w:t>Analüütiku kinnitus</w:t>
            </w:r>
          </w:p>
          <w:p w14:paraId="36BDF9CD" w14:textId="77777777" w:rsidR="00864CE9" w:rsidRPr="00AB4F6E" w:rsidRDefault="00AB4F6E" w:rsidP="00E845E2">
            <w:pPr>
              <w:pStyle w:val="TextDisclaimer"/>
              <w:spacing w:before="60" w:after="0"/>
              <w:rPr>
                <w:lang w:val="et-EE"/>
              </w:rPr>
            </w:pPr>
            <w:r w:rsidRPr="00AB4F6E">
              <w:rPr>
                <w:lang w:val="et-EE"/>
              </w:rPr>
              <w:t>Aruande sisu eest vastutav(ad) analüütik(ud) kinnitab/kinnitavad, et siin viidatud võimalike huvide konfliktide olemasolust hoolimata kajastavad aruandes väljendatud seisukohad täpselt nende isiklikke seisukohti ettevõtete ja väärtpaberite kohta. Samuti kinnitab/kinnitavad analüütik(ud), et ta/nad ei ole saanud, ei saa praegu ega ka tulevikus mingit otsest ega kaudset hüvitist aruandes sisalduvate seisukohtade väljendamise või konkreetse soovituse andmise eest.</w:t>
            </w:r>
          </w:p>
          <w:p w14:paraId="3125066A" w14:textId="77777777" w:rsidR="00864CE9" w:rsidRPr="00AB4F6E" w:rsidRDefault="00AB4F6E" w:rsidP="00E845E2">
            <w:pPr>
              <w:pStyle w:val="HeadingDisclaimer"/>
              <w:rPr>
                <w:lang w:val="et-EE"/>
              </w:rPr>
            </w:pPr>
            <w:r w:rsidRPr="00AB4F6E">
              <w:rPr>
                <w:lang w:val="et-EE"/>
              </w:rPr>
              <w:t>Vastutuse piirang</w:t>
            </w:r>
          </w:p>
          <w:p w14:paraId="7473DB49"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1BB06400"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58F91DCE"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67F93E73"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5FDDC114" w14:textId="77777777" w:rsidR="00441C64" w:rsidRPr="00AB4F6E" w:rsidRDefault="00441C64" w:rsidP="00FA043C">
            <w:pPr>
              <w:pStyle w:val="TextDisclaimer"/>
              <w:spacing w:before="120" w:after="0"/>
              <w:rPr>
                <w:lang w:val="et-EE"/>
              </w:rPr>
            </w:pPr>
          </w:p>
          <w:p w14:paraId="59450D68"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49203343" w14:textId="77777777" w:rsidR="007156AA" w:rsidRPr="00AB4F6E" w:rsidRDefault="007156AA" w:rsidP="008B0B65">
            <w:pPr>
              <w:rPr>
                <w:rFonts w:eastAsia="Times New Roman" w:cs="Times New Roman"/>
                <w:sz w:val="2"/>
                <w:szCs w:val="2"/>
                <w:lang w:val="et-EE" w:eastAsia="et-EE"/>
              </w:rPr>
            </w:pPr>
          </w:p>
        </w:tc>
        <w:tc>
          <w:tcPr>
            <w:tcW w:w="4820" w:type="dxa"/>
          </w:tcPr>
          <w:p w14:paraId="735B5B11"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12C19131"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26EBBB93"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3C87C7C6"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4007DACF"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086215EA"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651714222,Template_disc_eq_baltics_est.docx"/>
              <w:id w:val="-2143882405"/>
              <w:lock w:val="sdtLocked"/>
            </w:sdtPr>
            <w:sdtEndPr/>
            <w:sdtContent>
              <w:p w14:paraId="35EF55E6"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7486FEE6" wp14:editId="50D07946">
                      <wp:extent cx="3049270" cy="247675"/>
                      <wp:effectExtent l="0" t="0" r="0" b="0"/>
                      <wp:docPr id="340" name="tmp_6448_bb912c52-9b09-4efd-bbfa-1fc6642a2ae7247.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0" name="tmp_6448_bb912c52-9b09-4efd-bbfa-1fc6642a2ae7247.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39BF329F"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7705BDF9" w14:textId="77777777" w:rsidR="00864CE9" w:rsidRPr="00AB4F6E" w:rsidRDefault="00AB4F6E" w:rsidP="00BF6063">
            <w:pPr>
              <w:pStyle w:val="HeadingDisclaimer"/>
              <w:rPr>
                <w:lang w:val="et-EE"/>
              </w:rPr>
            </w:pPr>
            <w:r w:rsidRPr="00AB4F6E">
              <w:rPr>
                <w:lang w:val="et-EE"/>
              </w:rPr>
              <w:t>Kavandatud uuendused</w:t>
            </w:r>
          </w:p>
          <w:p w14:paraId="3255ECD9"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256C102F" w14:textId="77777777" w:rsidR="00864CE9" w:rsidRPr="00AB4F6E" w:rsidRDefault="00AB4F6E" w:rsidP="00BF6063">
            <w:pPr>
              <w:pStyle w:val="HeadingDisclaimer"/>
              <w:rPr>
                <w:lang w:val="et-EE"/>
              </w:rPr>
            </w:pPr>
            <w:r w:rsidRPr="00AB4F6E">
              <w:rPr>
                <w:lang w:val="et-EE"/>
              </w:rPr>
              <w:t>Taasesitamine ja levitamine</w:t>
            </w:r>
          </w:p>
          <w:p w14:paraId="3DB59C43"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7B389139" w14:textId="77777777" w:rsidR="007156AA" w:rsidRPr="00AB4F6E" w:rsidRDefault="007156AA" w:rsidP="008B0B65">
            <w:pPr>
              <w:rPr>
                <w:rFonts w:eastAsia="Times New Roman" w:cs="Times New Roman"/>
                <w:sz w:val="2"/>
                <w:szCs w:val="2"/>
                <w:lang w:val="et-EE" w:eastAsia="et-EE"/>
              </w:rPr>
            </w:pPr>
          </w:p>
        </w:tc>
      </w:tr>
      <w:bookmarkEnd w:id="0"/>
    </w:tbl>
    <w:p w14:paraId="57DB8176"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E831E95" w14:textId="77777777" w:rsidR="00D0662E" w:rsidRDefault="00D0662E" w:rsidP="004D4906">
      <w:pPr>
        <w:spacing w:after="0" w:line="240" w:lineRule="auto"/>
      </w:pPr>
      <w:r>
        <w:separator/>
      </w:r>
    </w:p>
  </w:endnote>
  <w:endnote w:type="continuationSeparator" w:id="0">
    <w:p w14:paraId="3D50CCDF" w14:textId="77777777" w:rsidR="00D0662E" w:rsidRDefault="00D0662E"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E4719A"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14F0D99F" w14:textId="77777777" w:rsidTr="00AB4F6E">
      <w:trPr>
        <w:trHeight w:val="144"/>
      </w:trPr>
      <w:tc>
        <w:tcPr>
          <w:tcW w:w="3470" w:type="dxa"/>
        </w:tcPr>
        <w:bookmarkStart w:id="1" w:name="_Hlk82038519"/>
        <w:p w14:paraId="14AC6231"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1D2718">
            <w:rPr>
              <w:noProof/>
              <w:lang w:val="et-EE"/>
            </w:rPr>
            <w:t>juuli 31, 2026</w:t>
          </w:r>
          <w:r w:rsidRPr="0074193A">
            <w:rPr>
              <w:lang w:val="et-EE"/>
            </w:rPr>
            <w:fldChar w:fldCharType="end"/>
          </w:r>
        </w:p>
      </w:tc>
      <w:tc>
        <w:tcPr>
          <w:tcW w:w="4608" w:type="dxa"/>
        </w:tcPr>
        <w:p w14:paraId="343FC160" w14:textId="77777777" w:rsidR="00931278" w:rsidRPr="0074193A" w:rsidRDefault="00931278" w:rsidP="00931278">
          <w:pPr>
            <w:pStyle w:val="DiscFooter"/>
            <w:rPr>
              <w:lang w:val="et-EE"/>
            </w:rPr>
          </w:pPr>
        </w:p>
      </w:tc>
      <w:tc>
        <w:tcPr>
          <w:tcW w:w="1987" w:type="dxa"/>
        </w:tcPr>
        <w:p w14:paraId="0CEA55F9"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39A215D8" w14:textId="77777777" w:rsidTr="00AB4F6E">
      <w:trPr>
        <w:trHeight w:val="144"/>
      </w:trPr>
      <w:tc>
        <w:tcPr>
          <w:tcW w:w="3470" w:type="dxa"/>
        </w:tcPr>
        <w:p w14:paraId="76D96A05" w14:textId="77777777" w:rsidR="00931278" w:rsidRPr="0074193A" w:rsidRDefault="00931278" w:rsidP="00931278">
          <w:pPr>
            <w:pStyle w:val="DiscFooter"/>
            <w:rPr>
              <w:lang w:val="et-EE"/>
            </w:rPr>
          </w:pPr>
        </w:p>
      </w:tc>
      <w:tc>
        <w:tcPr>
          <w:tcW w:w="4608" w:type="dxa"/>
        </w:tcPr>
        <w:p w14:paraId="0DC54A0A" w14:textId="77777777" w:rsidR="00931278" w:rsidRPr="0074193A" w:rsidRDefault="00931278" w:rsidP="00931278">
          <w:pPr>
            <w:pStyle w:val="DiscFooter"/>
            <w:spacing w:before="40"/>
            <w:rPr>
              <w:lang w:val="et-EE"/>
            </w:rPr>
          </w:pPr>
        </w:p>
      </w:tc>
      <w:tc>
        <w:tcPr>
          <w:tcW w:w="1987" w:type="dxa"/>
        </w:tcPr>
        <w:p w14:paraId="64B61DCC" w14:textId="77777777" w:rsidR="00931278" w:rsidRPr="0074193A" w:rsidRDefault="00931278" w:rsidP="00931278">
          <w:pPr>
            <w:pStyle w:val="FooterRight"/>
            <w:rPr>
              <w:lang w:val="et-EE"/>
            </w:rPr>
          </w:pPr>
        </w:p>
      </w:tc>
    </w:tr>
    <w:bookmarkEnd w:id="1"/>
  </w:tbl>
  <w:p w14:paraId="1A2CC72E"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36FA4AA5" w14:textId="77777777" w:rsidTr="004F60D9">
      <w:trPr>
        <w:trHeight w:val="144"/>
      </w:trPr>
      <w:tc>
        <w:tcPr>
          <w:tcW w:w="3470" w:type="dxa"/>
        </w:tcPr>
        <w:p w14:paraId="7FB4EA0B"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1D2718">
            <w:rPr>
              <w:noProof/>
              <w:lang w:val="lv-LV"/>
            </w:rPr>
            <w:t>jūlijs</w:t>
          </w:r>
          <w:r w:rsidR="001D2718" w:rsidRPr="001D2718">
            <w:rPr>
              <w:noProof/>
            </w:rPr>
            <w:t xml:space="preserve"> 31, 2026</w:t>
          </w:r>
          <w:r>
            <w:fldChar w:fldCharType="end"/>
          </w:r>
        </w:p>
      </w:tc>
      <w:tc>
        <w:tcPr>
          <w:tcW w:w="3701" w:type="dxa"/>
        </w:tcPr>
        <w:p w14:paraId="5A83A786" w14:textId="77777777" w:rsidR="00931278" w:rsidRPr="00FF27F6" w:rsidRDefault="00931278" w:rsidP="00931278">
          <w:pPr>
            <w:pStyle w:val="DiscFooter"/>
          </w:pPr>
        </w:p>
      </w:tc>
      <w:tc>
        <w:tcPr>
          <w:tcW w:w="1872" w:type="dxa"/>
        </w:tcPr>
        <w:p w14:paraId="07BE9F84"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3EE8A9A6" w14:textId="77777777" w:rsidTr="004F60D9">
      <w:trPr>
        <w:trHeight w:val="144"/>
      </w:trPr>
      <w:tc>
        <w:tcPr>
          <w:tcW w:w="3470" w:type="dxa"/>
        </w:tcPr>
        <w:p w14:paraId="3B0E5E8E" w14:textId="77777777" w:rsidR="00931278" w:rsidRDefault="00931278" w:rsidP="00931278">
          <w:pPr>
            <w:pStyle w:val="DiscFooter"/>
            <w:rPr>
              <w:lang w:val="et-EE"/>
            </w:rPr>
          </w:pPr>
        </w:p>
      </w:tc>
      <w:tc>
        <w:tcPr>
          <w:tcW w:w="3701" w:type="dxa"/>
        </w:tcPr>
        <w:p w14:paraId="314E336C" w14:textId="77777777" w:rsidR="00931278" w:rsidRPr="00FF27F6" w:rsidRDefault="00931278" w:rsidP="00931278">
          <w:pPr>
            <w:pStyle w:val="DiscFooter"/>
          </w:pPr>
        </w:p>
      </w:tc>
      <w:tc>
        <w:tcPr>
          <w:tcW w:w="1872" w:type="dxa"/>
        </w:tcPr>
        <w:p w14:paraId="201774CD" w14:textId="77777777" w:rsidR="00931278" w:rsidRPr="00087737" w:rsidRDefault="00931278" w:rsidP="00931278">
          <w:pPr>
            <w:pStyle w:val="FooterRight"/>
          </w:pPr>
        </w:p>
      </w:tc>
    </w:tr>
  </w:tbl>
  <w:p w14:paraId="7EC12296"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59DC8BB" w14:textId="77777777" w:rsidR="00D0662E" w:rsidRDefault="00D0662E" w:rsidP="004D4906">
      <w:pPr>
        <w:spacing w:after="0" w:line="240" w:lineRule="auto"/>
      </w:pPr>
      <w:r>
        <w:separator/>
      </w:r>
    </w:p>
  </w:footnote>
  <w:footnote w:type="continuationSeparator" w:id="0">
    <w:p w14:paraId="65AABF7D" w14:textId="77777777" w:rsidR="00D0662E" w:rsidRDefault="00D0662E"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BBC9B0"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98E8BB"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DB655C"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217398605">
    <w:abstractNumId w:val="4"/>
  </w:num>
  <w:num w:numId="2" w16cid:durableId="1203904806">
    <w:abstractNumId w:val="2"/>
  </w:num>
  <w:num w:numId="3" w16cid:durableId="1701466631">
    <w:abstractNumId w:val="4"/>
  </w:num>
  <w:num w:numId="4" w16cid:durableId="484005855">
    <w:abstractNumId w:val="2"/>
  </w:num>
  <w:num w:numId="5" w16cid:durableId="1861695271">
    <w:abstractNumId w:val="1"/>
  </w:num>
  <w:num w:numId="6" w16cid:durableId="1193566704">
    <w:abstractNumId w:val="5"/>
  </w:num>
  <w:num w:numId="7" w16cid:durableId="73231262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110928837">
    <w:abstractNumId w:val="3"/>
  </w:num>
  <w:num w:numId="9" w16cid:durableId="72996513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2718"/>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1CBC"/>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0662E"/>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09A"/>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DF0A9F7"/>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873614"/>
    <w:rsid w:val="00A12D3A"/>
    <w:rsid w:val="00A262C4"/>
    <w:rsid w:val="00B16312"/>
    <w:rsid w:val="00CB31F3"/>
    <w:rsid w:val="00CF64E2"/>
    <w:rsid w:val="00D10FE9"/>
    <w:rsid w:val="00F34F8B"/>
    <w:rsid w:val="00FA609A"/>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2.xml><?xml version="1.0" encoding="utf-8"?>
<XmlAutoTagRecord xmlns:xsd="http://www.w3.org/2001/XMLSchema" xmlns:xsi="http://www.w3.org/2001/XMLSchema-instance" xmlns="http://schemas.factset.com/Partners/XmlAutoTagRecord">
  <Blacklist/>
  <ConfirmedMatches/>
  <ConfirmedMatchesValidSerial/>
  <ExcelAutoTags>
    <ExcelAutoTag>
      <Id>12979</Id>
      <Serial/>
      <ContentControlId>-1583134139</ContentControlId>
    </ExcelAutoTag>
  </ExcelAutoTags>
</XmlAutoTagRecord>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XmlDocProperties xmlns:xsd="http://www.w3.org/2001/XMLSchema" xmlns:xsi="http://www.w3.org/2001/XMLSchema-instance" xmlns="http://schemas.factset.com/Partners/XmlDocProperties">
  <Properties>
    <Property Name="Company">
      <Values>
        <Value Managed="true" Order="0" Type="IND_LDS">12979</Value>
      </Values>
    </Property>
    <Property Name="[RWS:COMPANY]">
      <Values>
        <Value Managed="true" Order="0" Type="IND_LDS">12979</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31/07/2026  10:04:07</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31/07/2026  10:04:07</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C12979</Value>
      </Values>
    </Property>
    <Property Name="PriceDate">
      <Values>
        <Value Managed="true" Order="0" Type="TAG">30/07/2026</Value>
      </Values>
    </Property>
    <Property Name="[RWS:DATE_PRICE_GMT]">
      <Values>
        <Value Managed="true" Order="0" Type="TAG">30/07/2026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13827</Value>
      </Values>
    </Property>
    <Property Name="[RWS:INDUSTRY]">
      <Values>
        <Value Managed="true" Order="0" Type="TAG">13827</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C12979</Value>
      </Values>
    </Property>
    <Property Name="[RWS:USER]">
      <Values>
        <Value Managed="true" Order="0" Type="TAG">343</Value>
      </Values>
    </Property>
    <Property Name="MainEntityIndustry">
      <Values>
        <Value Managed="true" Order="0" Type="TAG">13827</Value>
      </Values>
    </Property>
    <Property Name="IsServerSideGenerated">
      <Values>
        <Value Managed="true" Order="0" Type="TAG">true</Value>
      </Values>
    </Property>
    <Property Name="HasDisclaimer">
      <Values>
        <Value Managed="true" Order="0" Type="TAG">false</Value>
      </Values>
    </Property>
  </Properties>
</XmlDocProperties>
</file>

<file path=customXml/item5.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6.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C12979</DN>
          <FLG>2028,DATESTAMP,1,1,1,1,0,disc_eq_baltics_est.docx,0,0,0,0,v6.9.12.0x86(2022,10050,,,0,{,,0},{,,0},{,,0},{,,0},0,0</FLG>
          <FL2>0</FL2>
          <FL3/>
        </ENGINE>
      </request>
    </RequestMap>
  </RequestMaps>
</LayeringContext>
</file>

<file path=customXml/item7.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8.xml><?xml version="1.0" encoding="utf-8"?>
<ExternalDataCXml xmlns:xsd="http://www.w3.org/2001/XMLSchema" xmlns:xsi="http://www.w3.org/2001/XMLSchema-instance" xmlns="http://schemas.factset.com/Partners/XmlPartnersExernalData">
  <ExternalDataList/>
</ExternalDataCXml>
</file>

<file path=customXml/itemProps1.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2.xml><?xml version="1.0" encoding="utf-8"?>
<ds:datastoreItem xmlns:ds="http://schemas.openxmlformats.org/officeDocument/2006/customXml" ds:itemID="{6B8A8D8E-8574-4982-ADA1-07EAB5707269}">
  <ds:schemaRefs>
    <ds:schemaRef ds:uri="http://www.w3.org/2001/XMLSchema"/>
    <ds:schemaRef ds:uri="http://schemas.factset.com/Partners/XmlAutoTagRecord"/>
  </ds:schemaRefs>
</ds:datastoreItem>
</file>

<file path=customXml/itemProps3.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4.xml><?xml version="1.0" encoding="utf-8"?>
<ds:datastoreItem xmlns:ds="http://schemas.openxmlformats.org/officeDocument/2006/customXml" ds:itemID="{662AD5C2-49D4-4BE2-B8DD-A91E5E76F766}">
  <ds:schemaRefs>
    <ds:schemaRef ds:uri="http://www.w3.org/2001/XMLSchema"/>
    <ds:schemaRef ds:uri="http://schemas.factset.com/Partners/XmlDocProperties"/>
  </ds:schemaRefs>
</ds:datastoreItem>
</file>

<file path=customXml/itemProps5.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6.xml><?xml version="1.0" encoding="utf-8"?>
<ds:datastoreItem xmlns:ds="http://schemas.openxmlformats.org/officeDocument/2006/customXml" ds:itemID="{A441308B-DA9B-4CEB-B15D-4030DA7B0C0E}">
  <ds:schemaRefs>
    <ds:schemaRef ds:uri="http://www.w3.org/2001/XMLSchema"/>
    <ds:schemaRef ds:uri="http://schemas.factset.com/Partners/CustomXml/LayeringContext"/>
  </ds:schemaRefs>
</ds:datastoreItem>
</file>

<file path=customXml/itemProps7.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customXml/itemProps8.xml><?xml version="1.0" encoding="utf-8"?>
<ds:datastoreItem xmlns:ds="http://schemas.openxmlformats.org/officeDocument/2006/customXml" ds:itemID="{869DD876-CED3-4C69-8FA6-4646ACD98E04}">
  <ds:schemaRefs>
    <ds:schemaRef ds:uri="http://www.w3.org/2001/XMLSchema"/>
    <ds:schemaRef ds:uri="http://schemas.factset.com/Partners/XmlPartnersExernalData"/>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1161</Words>
  <Characters>8012</Characters>
  <Application>Microsoft Office Word</Application>
  <DocSecurity>0</DocSecurity>
  <Lines>131</Lines>
  <Paragraphs>64</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9109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2026-07-31T10:04:00Z</dcterms:created>
  <dcterms:modified xsi:type="dcterms:W3CDTF">2026-07-31T10:04:00Z</dcterms:modified>
</cp:coreProperties>
</file>